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58" r:id="rId3"/>
    <p:sldId id="266" r:id="rId4"/>
    <p:sldId id="274" r:id="rId5"/>
    <p:sldId id="282" r:id="rId6"/>
    <p:sldId id="273" r:id="rId7"/>
    <p:sldId id="278" r:id="rId8"/>
    <p:sldId id="280" r:id="rId9"/>
    <p:sldId id="276" r:id="rId10"/>
    <p:sldId id="272" r:id="rId11"/>
    <p:sldId id="267" r:id="rId12"/>
    <p:sldId id="281" r:id="rId13"/>
    <p:sldId id="270" r:id="rId14"/>
    <p:sldId id="271" r:id="rId15"/>
    <p:sldId id="277" r:id="rId16"/>
    <p:sldId id="269" r:id="rId17"/>
    <p:sldId id="279" r:id="rId18"/>
    <p:sldId id="268" r:id="rId19"/>
    <p:sldId id="265"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NI Home" id="{1CFA3263-CCF4-4CF4-80B3-B5E7A138DFBC}">
          <p14:sldIdLst>
            <p14:sldId id="258"/>
          </p14:sldIdLst>
        </p14:section>
        <p14:section name="Member Profiles" id="{A4249F5B-5A71-43AF-9617-75AC20D0BFF7}">
          <p14:sldIdLst>
            <p14:sldId id="266"/>
            <p14:sldId id="274"/>
            <p14:sldId id="282"/>
            <p14:sldId id="273"/>
            <p14:sldId id="278"/>
            <p14:sldId id="280"/>
            <p14:sldId id="276"/>
            <p14:sldId id="272"/>
            <p14:sldId id="267"/>
            <p14:sldId id="281"/>
            <p14:sldId id="270"/>
            <p14:sldId id="271"/>
            <p14:sldId id="277"/>
            <p14:sldId id="269"/>
            <p14:sldId id="279"/>
            <p14:sldId id="268"/>
            <p14:sldId id="265"/>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7" d="100"/>
          <a:sy n="87" d="100"/>
        </p:scale>
        <p:origin x="528" y="62"/>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8/1/2017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8/1/2017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8/1/2017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8/1/2017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8/1/2017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8/1/2017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8/1/2017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8/1/2017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8/1/2017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8/1/2017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8/1/2017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8/1/2017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8/1/2017</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3"/>
            <a:ext cx="12188824" cy="6856213"/>
          </a:xfrm>
          <a:prstGeom prst="rect">
            <a:avLst/>
          </a:prstGeom>
        </p:spPr>
      </p:pic>
      <p:sp>
        <p:nvSpPr>
          <p:cNvPr id="5" name="TextBox 4"/>
          <p:cNvSpPr txBox="1"/>
          <p:nvPr/>
        </p:nvSpPr>
        <p:spPr>
          <a:xfrm>
            <a:off x="1" y="304800"/>
            <a:ext cx="12188823" cy="1006429"/>
          </a:xfrm>
          <a:prstGeom prst="rect">
            <a:avLst/>
          </a:prstGeom>
          <a:noFill/>
        </p:spPr>
        <p:txBody>
          <a:bodyPr wrap="square" rtlCol="0">
            <a:spAutoFit/>
          </a:bodyPr>
          <a:lstStyle/>
          <a:p>
            <a:pPr algn="ctr">
              <a:lnSpc>
                <a:spcPct val="90000"/>
              </a:lnSpc>
            </a:pPr>
            <a:r>
              <a:rPr lang="en-US" sz="6600" dirty="0">
                <a:solidFill>
                  <a:schemeClr val="bg1"/>
                </a:solidFill>
              </a:rPr>
              <a:t>SURREY EDGE CHAPTER</a:t>
            </a:r>
          </a:p>
        </p:txBody>
      </p:sp>
    </p:spTree>
    <p:extLst>
      <p:ext uri="{BB962C8B-B14F-4D97-AF65-F5344CB8AC3E}">
        <p14:creationId xmlns:p14="http://schemas.microsoft.com/office/powerpoint/2010/main" val="267680089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1A14F002-99F1-4F5B-B330-6BDEFB5C0867}"/>
              </a:ext>
            </a:extLst>
          </p:cNvPr>
          <p:cNvSpPr txBox="1"/>
          <p:nvPr/>
        </p:nvSpPr>
        <p:spPr>
          <a:xfrm>
            <a:off x="5865812" y="251012"/>
            <a:ext cx="6094413" cy="590931"/>
          </a:xfrm>
          <a:prstGeom prst="rect">
            <a:avLst/>
          </a:prstGeom>
          <a:noFill/>
        </p:spPr>
        <p:txBody>
          <a:bodyPr wrap="square" rtlCol="0">
            <a:spAutoFit/>
          </a:bodyPr>
          <a:lstStyle/>
          <a:p>
            <a:pPr algn="ctr">
              <a:lnSpc>
                <a:spcPct val="90000"/>
              </a:lnSpc>
            </a:pPr>
            <a:r>
              <a:rPr lang="en-US" sz="3600" b="1" dirty="0"/>
              <a:t>Leon Sharp</a:t>
            </a:r>
          </a:p>
        </p:txBody>
      </p:sp>
      <p:sp>
        <p:nvSpPr>
          <p:cNvPr id="16" name="TextBox 15">
            <a:extLst>
              <a:ext uri="{FF2B5EF4-FFF2-40B4-BE49-F238E27FC236}">
                <a16:creationId xmlns:a16="http://schemas.microsoft.com/office/drawing/2014/main" id="{5C27E7A7-3587-44D1-94E1-D1D76289B6F5}"/>
              </a:ext>
            </a:extLst>
          </p:cNvPr>
          <p:cNvSpPr txBox="1"/>
          <p:nvPr/>
        </p:nvSpPr>
        <p:spPr>
          <a:xfrm>
            <a:off x="0" y="3871058"/>
            <a:ext cx="6015824" cy="424732"/>
          </a:xfrm>
          <a:prstGeom prst="rect">
            <a:avLst/>
          </a:prstGeom>
          <a:noFill/>
        </p:spPr>
        <p:txBody>
          <a:bodyPr wrap="square" rtlCol="0">
            <a:spAutoFit/>
          </a:bodyPr>
          <a:lstStyle/>
          <a:p>
            <a:pPr algn="ctr">
              <a:lnSpc>
                <a:spcPct val="90000"/>
              </a:lnSpc>
            </a:pPr>
            <a:r>
              <a:rPr lang="en-US" sz="2400" dirty="0"/>
              <a:t>“Like it never even happened”</a:t>
            </a:r>
          </a:p>
        </p:txBody>
      </p:sp>
      <p:sp>
        <p:nvSpPr>
          <p:cNvPr id="17" name="TextBox 16">
            <a:extLst>
              <a:ext uri="{FF2B5EF4-FFF2-40B4-BE49-F238E27FC236}">
                <a16:creationId xmlns:a16="http://schemas.microsoft.com/office/drawing/2014/main" id="{91BA5D07-E5F4-4FDE-9C69-3670AF44001C}"/>
              </a:ext>
            </a:extLst>
          </p:cNvPr>
          <p:cNvSpPr txBox="1"/>
          <p:nvPr/>
        </p:nvSpPr>
        <p:spPr>
          <a:xfrm>
            <a:off x="1" y="4876800"/>
            <a:ext cx="6015824" cy="1754326"/>
          </a:xfrm>
          <a:prstGeom prst="rect">
            <a:avLst/>
          </a:prstGeom>
          <a:noFill/>
        </p:spPr>
        <p:txBody>
          <a:bodyPr wrap="square" rtlCol="0">
            <a:spAutoFit/>
          </a:bodyPr>
          <a:lstStyle/>
          <a:p>
            <a:pPr algn="ctr">
              <a:lnSpc>
                <a:spcPct val="90000"/>
              </a:lnSpc>
            </a:pPr>
            <a:r>
              <a:rPr lang="en-US" sz="2400" b="1" dirty="0"/>
              <a:t>SERVPRO of Langley Professionals provide fire and water damage restoration services. Our company proudly serves the Vancouver Lower mainland and surrounding areas.</a:t>
            </a:r>
          </a:p>
        </p:txBody>
      </p:sp>
      <p:pic>
        <p:nvPicPr>
          <p:cNvPr id="1028" name="Picture 4" descr="No automatic alt text available.">
            <a:extLst>
              <a:ext uri="{FF2B5EF4-FFF2-40B4-BE49-F238E27FC236}">
                <a16:creationId xmlns:a16="http://schemas.microsoft.com/office/drawing/2014/main" id="{7B830D26-ED7B-45E7-8848-D0460089E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41" y="251012"/>
            <a:ext cx="5049155" cy="338723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leon sharp servpro">
            <a:extLst>
              <a:ext uri="{FF2B5EF4-FFF2-40B4-BE49-F238E27FC236}">
                <a16:creationId xmlns:a16="http://schemas.microsoft.com/office/drawing/2014/main" id="{7FE2C85D-7F33-4025-8EB2-5E0BE2F34D0F}"/>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Image result for leon sharp servpro">
            <a:extLst>
              <a:ext uri="{FF2B5EF4-FFF2-40B4-BE49-F238E27FC236}">
                <a16:creationId xmlns:a16="http://schemas.microsoft.com/office/drawing/2014/main" id="{16B4D848-CB6C-4972-86A4-0C80731F5AF2}"/>
              </a:ext>
            </a:extLst>
          </p:cNvPr>
          <p:cNvSpPr>
            <a:spLocks noChangeAspect="1" noChangeArrowheads="1"/>
          </p:cNvSpPr>
          <p:nvPr/>
        </p:nvSpPr>
        <p:spPr bwMode="auto">
          <a:xfrm>
            <a:off x="609441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422FB9EC-B17D-490A-81D9-F7CF36100369}"/>
              </a:ext>
            </a:extLst>
          </p:cNvPr>
          <p:cNvPicPr>
            <a:picLocks noChangeAspect="1"/>
          </p:cNvPicPr>
          <p:nvPr/>
        </p:nvPicPr>
        <p:blipFill>
          <a:blip r:embed="rId3"/>
          <a:stretch>
            <a:fillRect/>
          </a:stretch>
        </p:blipFill>
        <p:spPr>
          <a:xfrm>
            <a:off x="6583541" y="1090680"/>
            <a:ext cx="5149671" cy="5149671"/>
          </a:xfrm>
          <a:prstGeom prst="rect">
            <a:avLst/>
          </a:prstGeom>
        </p:spPr>
      </p:pic>
    </p:spTree>
    <p:extLst>
      <p:ext uri="{BB962C8B-B14F-4D97-AF65-F5344CB8AC3E}">
        <p14:creationId xmlns:p14="http://schemas.microsoft.com/office/powerpoint/2010/main" val="2623237242"/>
      </p:ext>
    </p:extLst>
  </p:cSld>
  <p:clrMapOvr>
    <a:masterClrMapping/>
  </p:clrMapOvr>
  <mc:AlternateContent xmlns:mc="http://schemas.openxmlformats.org/markup-compatibility/2006" xmlns:p14="http://schemas.microsoft.com/office/powerpoint/2010/main">
    <mc:Choice Requires="p14">
      <p:transition spd="slow" p14:dur="800" advClick="0" advTm="10000">
        <p14:flythrough/>
      </p:transition>
    </mc:Choice>
    <mc:Fallback xmlns="">
      <p:transition spd="slow"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6" name="Picture 5">
            <a:extLst>
              <a:ext uri="{FF2B5EF4-FFF2-40B4-BE49-F238E27FC236}">
                <a16:creationId xmlns:a16="http://schemas.microsoft.com/office/drawing/2014/main" id="{632E8D94-7498-4EFD-AA07-B07DE0CCA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12" y="1097136"/>
            <a:ext cx="5127037" cy="5127037"/>
          </a:xfrm>
          <a:prstGeom prst="rect">
            <a:avLst/>
          </a:prstGeom>
        </p:spPr>
      </p:pic>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dirty="0"/>
              <a:t>Jackie Whitaker</a:t>
            </a:r>
          </a:p>
        </p:txBody>
      </p:sp>
      <p:pic>
        <p:nvPicPr>
          <p:cNvPr id="15" name="Picture 14">
            <a:extLst>
              <a:ext uri="{FF2B5EF4-FFF2-40B4-BE49-F238E27FC236}">
                <a16:creationId xmlns:a16="http://schemas.microsoft.com/office/drawing/2014/main" id="{C77B4080-9F83-4623-A169-B82BB806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12" y="228600"/>
            <a:ext cx="5181600" cy="3432055"/>
          </a:xfrm>
          <a:prstGeom prst="rect">
            <a:avLst/>
          </a:prstGeom>
        </p:spPr>
      </p:pic>
      <p:sp>
        <p:nvSpPr>
          <p:cNvPr id="16" name="TextBox 15">
            <a:extLst>
              <a:ext uri="{FF2B5EF4-FFF2-40B4-BE49-F238E27FC236}">
                <a16:creationId xmlns:a16="http://schemas.microsoft.com/office/drawing/2014/main" id="{5C27E7A7-3587-44D1-94E1-D1D76289B6F5}"/>
              </a:ext>
            </a:extLst>
          </p:cNvPr>
          <p:cNvSpPr txBox="1"/>
          <p:nvPr/>
        </p:nvSpPr>
        <p:spPr>
          <a:xfrm>
            <a:off x="0" y="3871058"/>
            <a:ext cx="6015824" cy="757130"/>
          </a:xfrm>
          <a:prstGeom prst="rect">
            <a:avLst/>
          </a:prstGeom>
          <a:noFill/>
        </p:spPr>
        <p:txBody>
          <a:bodyPr wrap="square" rtlCol="0">
            <a:spAutoFit/>
          </a:bodyPr>
          <a:lstStyle/>
          <a:p>
            <a:pPr algn="ctr">
              <a:lnSpc>
                <a:spcPct val="90000"/>
              </a:lnSpc>
            </a:pPr>
            <a:r>
              <a:rPr lang="en-US" sz="2400" dirty="0"/>
              <a:t>“</a:t>
            </a:r>
            <a:r>
              <a:rPr lang="en-US" dirty="0"/>
              <a:t> effectively multi-tasks and balances customer needs with company demands</a:t>
            </a:r>
            <a:r>
              <a:rPr lang="en-US" sz="2400" dirty="0"/>
              <a:t>”</a:t>
            </a:r>
          </a:p>
        </p:txBody>
      </p:sp>
      <p:sp>
        <p:nvSpPr>
          <p:cNvPr id="17" name="TextBox 16">
            <a:extLst>
              <a:ext uri="{FF2B5EF4-FFF2-40B4-BE49-F238E27FC236}">
                <a16:creationId xmlns:a16="http://schemas.microsoft.com/office/drawing/2014/main" id="{91BA5D07-E5F4-4FDE-9C69-3670AF44001C}"/>
              </a:ext>
            </a:extLst>
          </p:cNvPr>
          <p:cNvSpPr txBox="1"/>
          <p:nvPr/>
        </p:nvSpPr>
        <p:spPr>
          <a:xfrm>
            <a:off x="-3975" y="4876800"/>
            <a:ext cx="6019800" cy="1421928"/>
          </a:xfrm>
          <a:prstGeom prst="rect">
            <a:avLst/>
          </a:prstGeom>
          <a:noFill/>
        </p:spPr>
        <p:txBody>
          <a:bodyPr wrap="square" rtlCol="0">
            <a:spAutoFit/>
          </a:bodyPr>
          <a:lstStyle/>
          <a:p>
            <a:pPr algn="ctr">
              <a:lnSpc>
                <a:spcPct val="90000"/>
              </a:lnSpc>
            </a:pPr>
            <a:r>
              <a:rPr lang="en-US" sz="2400" b="1" dirty="0"/>
              <a:t>Attention to detail, professionalism and interpersonal skills are a few components that make a trusted advisor for retail leasing and sales.</a:t>
            </a:r>
          </a:p>
        </p:txBody>
      </p:sp>
    </p:spTree>
    <p:extLst>
      <p:ext uri="{BB962C8B-B14F-4D97-AF65-F5344CB8AC3E}">
        <p14:creationId xmlns:p14="http://schemas.microsoft.com/office/powerpoint/2010/main" val="426076619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dirty="0"/>
              <a:t>Beni Bennett</a:t>
            </a:r>
          </a:p>
        </p:txBody>
      </p:sp>
      <p:pic>
        <p:nvPicPr>
          <p:cNvPr id="15" name="Picture 14">
            <a:extLst>
              <a:ext uri="{FF2B5EF4-FFF2-40B4-BE49-F238E27FC236}">
                <a16:creationId xmlns:a16="http://schemas.microsoft.com/office/drawing/2014/main" id="{C77B4080-9F83-4623-A169-B82BB80695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27" y="533400"/>
            <a:ext cx="4945385" cy="3124199"/>
          </a:xfrm>
          <a:prstGeom prst="rect">
            <a:avLst/>
          </a:prstGeom>
        </p:spPr>
      </p:pic>
      <p:sp>
        <p:nvSpPr>
          <p:cNvPr id="16" name="TextBox 15">
            <a:extLst>
              <a:ext uri="{FF2B5EF4-FFF2-40B4-BE49-F238E27FC236}">
                <a16:creationId xmlns:a16="http://schemas.microsoft.com/office/drawing/2014/main" id="{5C27E7A7-3587-44D1-94E1-D1D76289B6F5}"/>
              </a:ext>
            </a:extLst>
          </p:cNvPr>
          <p:cNvSpPr txBox="1"/>
          <p:nvPr/>
        </p:nvSpPr>
        <p:spPr>
          <a:xfrm>
            <a:off x="0" y="3871058"/>
            <a:ext cx="6015824" cy="757130"/>
          </a:xfrm>
          <a:prstGeom prst="rect">
            <a:avLst/>
          </a:prstGeom>
          <a:noFill/>
        </p:spPr>
        <p:txBody>
          <a:bodyPr wrap="square" rtlCol="0">
            <a:spAutoFit/>
          </a:bodyPr>
          <a:lstStyle/>
          <a:p>
            <a:pPr algn="ctr">
              <a:lnSpc>
                <a:spcPct val="90000"/>
              </a:lnSpc>
            </a:pPr>
            <a:r>
              <a:rPr lang="en-US" sz="2400" dirty="0"/>
              <a:t>“working for you when it matters the most”</a:t>
            </a:r>
          </a:p>
        </p:txBody>
      </p:sp>
      <p:sp>
        <p:nvSpPr>
          <p:cNvPr id="17" name="TextBox 16">
            <a:extLst>
              <a:ext uri="{FF2B5EF4-FFF2-40B4-BE49-F238E27FC236}">
                <a16:creationId xmlns:a16="http://schemas.microsoft.com/office/drawing/2014/main" id="{91BA5D07-E5F4-4FDE-9C69-3670AF44001C}"/>
              </a:ext>
            </a:extLst>
          </p:cNvPr>
          <p:cNvSpPr txBox="1"/>
          <p:nvPr/>
        </p:nvSpPr>
        <p:spPr>
          <a:xfrm>
            <a:off x="-3975" y="4876800"/>
            <a:ext cx="6019800" cy="1815882"/>
          </a:xfrm>
          <a:prstGeom prst="rect">
            <a:avLst/>
          </a:prstGeom>
          <a:noFill/>
        </p:spPr>
        <p:txBody>
          <a:bodyPr wrap="square" rtlCol="0">
            <a:spAutoFit/>
          </a:bodyPr>
          <a:lstStyle/>
          <a:p>
            <a:pPr algn="ctr"/>
            <a:r>
              <a:rPr lang="en-US" sz="2800" b="1" dirty="0"/>
              <a:t>Family owned. Community Focused</a:t>
            </a:r>
          </a:p>
          <a:p>
            <a:pPr algn="ctr"/>
            <a:r>
              <a:rPr lang="en-US" sz="2800" b="1" dirty="0"/>
              <a:t>Redefining the expertise of home inspections, one house at a time.</a:t>
            </a:r>
          </a:p>
        </p:txBody>
      </p:sp>
      <p:pic>
        <p:nvPicPr>
          <p:cNvPr id="2" name="Picture 1">
            <a:extLst>
              <a:ext uri="{FF2B5EF4-FFF2-40B4-BE49-F238E27FC236}">
                <a16:creationId xmlns:a16="http://schemas.microsoft.com/office/drawing/2014/main" id="{C07CB7FB-2A87-45D4-A9E1-1129B9F34CA0}"/>
              </a:ext>
            </a:extLst>
          </p:cNvPr>
          <p:cNvPicPr>
            <a:picLocks noChangeAspect="1"/>
          </p:cNvPicPr>
          <p:nvPr/>
        </p:nvPicPr>
        <p:blipFill rotWithShape="1">
          <a:blip r:embed="rId3"/>
          <a:srcRect l="8333" t="8756" r="36666"/>
          <a:stretch/>
        </p:blipFill>
        <p:spPr>
          <a:xfrm>
            <a:off x="7008812" y="1132562"/>
            <a:ext cx="4063759" cy="5056185"/>
          </a:xfrm>
          <a:prstGeom prst="rect">
            <a:avLst/>
          </a:prstGeom>
        </p:spPr>
      </p:pic>
    </p:spTree>
    <p:extLst>
      <p:ext uri="{BB962C8B-B14F-4D97-AF65-F5344CB8AC3E}">
        <p14:creationId xmlns:p14="http://schemas.microsoft.com/office/powerpoint/2010/main" val="2456723647"/>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dirty="0"/>
              <a:t>Angel Smith</a:t>
            </a:r>
          </a:p>
        </p:txBody>
      </p:sp>
      <p:sp>
        <p:nvSpPr>
          <p:cNvPr id="16" name="TextBox 15">
            <a:extLst>
              <a:ext uri="{FF2B5EF4-FFF2-40B4-BE49-F238E27FC236}">
                <a16:creationId xmlns:a16="http://schemas.microsoft.com/office/drawing/2014/main" id="{5C27E7A7-3587-44D1-94E1-D1D76289B6F5}"/>
              </a:ext>
            </a:extLst>
          </p:cNvPr>
          <p:cNvSpPr txBox="1"/>
          <p:nvPr/>
        </p:nvSpPr>
        <p:spPr>
          <a:xfrm>
            <a:off x="0" y="3871058"/>
            <a:ext cx="6015824" cy="424732"/>
          </a:xfrm>
          <a:prstGeom prst="rect">
            <a:avLst/>
          </a:prstGeom>
          <a:noFill/>
        </p:spPr>
        <p:txBody>
          <a:bodyPr wrap="square" rtlCol="0">
            <a:spAutoFit/>
          </a:bodyPr>
          <a:lstStyle/>
          <a:p>
            <a:pPr algn="ctr">
              <a:lnSpc>
                <a:spcPct val="90000"/>
              </a:lnSpc>
            </a:pPr>
            <a:r>
              <a:rPr lang="en-US" sz="2400" dirty="0"/>
              <a:t>“our policy is your protection”</a:t>
            </a:r>
          </a:p>
        </p:txBody>
      </p:sp>
      <p:sp>
        <p:nvSpPr>
          <p:cNvPr id="17" name="TextBox 16">
            <a:extLst>
              <a:ext uri="{FF2B5EF4-FFF2-40B4-BE49-F238E27FC236}">
                <a16:creationId xmlns:a16="http://schemas.microsoft.com/office/drawing/2014/main" id="{91BA5D07-E5F4-4FDE-9C69-3670AF44001C}"/>
              </a:ext>
            </a:extLst>
          </p:cNvPr>
          <p:cNvSpPr txBox="1"/>
          <p:nvPr/>
        </p:nvSpPr>
        <p:spPr>
          <a:xfrm>
            <a:off x="-3975" y="4876800"/>
            <a:ext cx="6019800" cy="1754326"/>
          </a:xfrm>
          <a:prstGeom prst="rect">
            <a:avLst/>
          </a:prstGeom>
          <a:noFill/>
        </p:spPr>
        <p:txBody>
          <a:bodyPr wrap="square" rtlCol="0">
            <a:spAutoFit/>
          </a:bodyPr>
          <a:lstStyle/>
          <a:p>
            <a:pPr algn="ctr">
              <a:lnSpc>
                <a:spcPct val="90000"/>
              </a:lnSpc>
            </a:pPr>
            <a:r>
              <a:rPr lang="en-US" sz="2400" b="1" dirty="0"/>
              <a:t>My business is to educate my clients and provide them with a policy that will respond in the event of a claim. Protect your assets with a policy that values your premium.</a:t>
            </a:r>
          </a:p>
        </p:txBody>
      </p:sp>
      <p:pic>
        <p:nvPicPr>
          <p:cNvPr id="3" name="Picture 2">
            <a:extLst>
              <a:ext uri="{FF2B5EF4-FFF2-40B4-BE49-F238E27FC236}">
                <a16:creationId xmlns:a16="http://schemas.microsoft.com/office/drawing/2014/main" id="{62EF09A8-92FA-4981-B933-F7FD4BC816DA}"/>
              </a:ext>
            </a:extLst>
          </p:cNvPr>
          <p:cNvPicPr>
            <a:picLocks noChangeAspect="1"/>
          </p:cNvPicPr>
          <p:nvPr/>
        </p:nvPicPr>
        <p:blipFill rotWithShape="1">
          <a:blip r:embed="rId2">
            <a:extLst>
              <a:ext uri="{28A0092B-C50C-407E-A947-70E740481C1C}">
                <a14:useLocalDpi xmlns:a14="http://schemas.microsoft.com/office/drawing/2010/main" val="0"/>
              </a:ext>
            </a:extLst>
          </a:blip>
          <a:srcRect l="40000" t="11334" r="28000" b="44666"/>
          <a:stretch/>
        </p:blipFill>
        <p:spPr>
          <a:xfrm>
            <a:off x="6932612" y="1410084"/>
            <a:ext cx="4418177" cy="4556245"/>
          </a:xfrm>
          <a:prstGeom prst="rect">
            <a:avLst/>
          </a:prstGeom>
        </p:spPr>
      </p:pic>
      <p:pic>
        <p:nvPicPr>
          <p:cNvPr id="5" name="Picture 4">
            <a:extLst>
              <a:ext uri="{FF2B5EF4-FFF2-40B4-BE49-F238E27FC236}">
                <a16:creationId xmlns:a16="http://schemas.microsoft.com/office/drawing/2014/main" id="{EB502073-C043-419D-9FEC-3FAF1935E579}"/>
              </a:ext>
            </a:extLst>
          </p:cNvPr>
          <p:cNvPicPr>
            <a:picLocks noChangeAspect="1"/>
          </p:cNvPicPr>
          <p:nvPr/>
        </p:nvPicPr>
        <p:blipFill>
          <a:blip r:embed="rId3"/>
          <a:stretch>
            <a:fillRect/>
          </a:stretch>
        </p:blipFill>
        <p:spPr>
          <a:xfrm>
            <a:off x="303212" y="228600"/>
            <a:ext cx="5410200" cy="3429000"/>
          </a:xfrm>
          <a:prstGeom prst="rect">
            <a:avLst/>
          </a:prstGeom>
        </p:spPr>
      </p:pic>
    </p:spTree>
    <p:extLst>
      <p:ext uri="{BB962C8B-B14F-4D97-AF65-F5344CB8AC3E}">
        <p14:creationId xmlns:p14="http://schemas.microsoft.com/office/powerpoint/2010/main" val="4127490418"/>
      </p:ext>
    </p:extLst>
  </p:cSld>
  <p:clrMapOvr>
    <a:masterClrMapping/>
  </p:clrMapOvr>
  <mc:AlternateContent xmlns:mc="http://schemas.openxmlformats.org/markup-compatibility/2006" xmlns:p14="http://schemas.microsoft.com/office/powerpoint/2010/main">
    <mc:Choice Requires="p14">
      <p:transition spd="slow" p14:dur="1250" advClick="0" advTm="10000">
        <p14:switch dir="r"/>
      </p:transition>
    </mc:Choice>
    <mc:Fallback xmlns="">
      <p:transition spd="slow" advClick="0"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6" name="Picture 5">
            <a:extLst>
              <a:ext uri="{FF2B5EF4-FFF2-40B4-BE49-F238E27FC236}">
                <a16:creationId xmlns:a16="http://schemas.microsoft.com/office/drawing/2014/main" id="{632E8D94-7498-4EFD-AA07-B07DE0CCA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427" y="1179686"/>
            <a:ext cx="4961937" cy="4961937"/>
          </a:xfrm>
          <a:prstGeom prst="rect">
            <a:avLst/>
          </a:prstGeom>
        </p:spPr>
      </p:pic>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a:t>Michael Carter</a:t>
            </a:r>
            <a:endParaRPr lang="en-US" sz="3600" b="1" dirty="0"/>
          </a:p>
        </p:txBody>
      </p:sp>
      <p:pic>
        <p:nvPicPr>
          <p:cNvPr id="15" name="Picture 14">
            <a:extLst>
              <a:ext uri="{FF2B5EF4-FFF2-40B4-BE49-F238E27FC236}">
                <a16:creationId xmlns:a16="http://schemas.microsoft.com/office/drawing/2014/main" id="{C77B4080-9F83-4623-A169-B82BB806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19" y="419407"/>
            <a:ext cx="5636609" cy="2044700"/>
          </a:xfrm>
          <a:prstGeom prst="rect">
            <a:avLst/>
          </a:prstGeom>
        </p:spPr>
      </p:pic>
      <p:sp>
        <p:nvSpPr>
          <p:cNvPr id="16" name="TextBox 15">
            <a:extLst>
              <a:ext uri="{FF2B5EF4-FFF2-40B4-BE49-F238E27FC236}">
                <a16:creationId xmlns:a16="http://schemas.microsoft.com/office/drawing/2014/main" id="{5C27E7A7-3587-44D1-94E1-D1D76289B6F5}"/>
              </a:ext>
            </a:extLst>
          </p:cNvPr>
          <p:cNvSpPr txBox="1"/>
          <p:nvPr/>
        </p:nvSpPr>
        <p:spPr>
          <a:xfrm>
            <a:off x="-3976" y="2839917"/>
            <a:ext cx="6015824" cy="701731"/>
          </a:xfrm>
          <a:prstGeom prst="rect">
            <a:avLst/>
          </a:prstGeom>
          <a:noFill/>
        </p:spPr>
        <p:txBody>
          <a:bodyPr wrap="square" rtlCol="0">
            <a:spAutoFit/>
          </a:bodyPr>
          <a:lstStyle/>
          <a:p>
            <a:pPr algn="ctr">
              <a:lnSpc>
                <a:spcPct val="90000"/>
              </a:lnSpc>
            </a:pPr>
            <a:r>
              <a:rPr lang="en-US" sz="2000" dirty="0"/>
              <a:t>“we provide quality services in a timely fashion at a reasonable cost</a:t>
            </a:r>
            <a:r>
              <a:rPr lang="en-US" sz="2400" dirty="0"/>
              <a:t>”</a:t>
            </a:r>
          </a:p>
        </p:txBody>
      </p:sp>
      <p:sp>
        <p:nvSpPr>
          <p:cNvPr id="17" name="TextBox 16">
            <a:extLst>
              <a:ext uri="{FF2B5EF4-FFF2-40B4-BE49-F238E27FC236}">
                <a16:creationId xmlns:a16="http://schemas.microsoft.com/office/drawing/2014/main" id="{91BA5D07-E5F4-4FDE-9C69-3670AF44001C}"/>
              </a:ext>
            </a:extLst>
          </p:cNvPr>
          <p:cNvSpPr txBox="1"/>
          <p:nvPr/>
        </p:nvSpPr>
        <p:spPr>
          <a:xfrm>
            <a:off x="23812" y="4659378"/>
            <a:ext cx="6019800" cy="2086725"/>
          </a:xfrm>
          <a:prstGeom prst="rect">
            <a:avLst/>
          </a:prstGeom>
          <a:noFill/>
        </p:spPr>
        <p:txBody>
          <a:bodyPr wrap="square" rtlCol="0">
            <a:spAutoFit/>
          </a:bodyPr>
          <a:lstStyle/>
          <a:p>
            <a:pPr algn="ctr">
              <a:lnSpc>
                <a:spcPct val="90000"/>
              </a:lnSpc>
            </a:pPr>
            <a:r>
              <a:rPr lang="en-US" sz="2400" dirty="0"/>
              <a:t>Cleveland Doan LLP was established in 1995. We are located in White Rock British Columbia and provide legal solutions to clients located throughout the lower mainland, as well as nationally and internationally. </a:t>
            </a:r>
            <a:endParaRPr lang="en-US" sz="2400" b="1" dirty="0"/>
          </a:p>
        </p:txBody>
      </p:sp>
    </p:spTree>
    <p:extLst>
      <p:ext uri="{BB962C8B-B14F-4D97-AF65-F5344CB8AC3E}">
        <p14:creationId xmlns:p14="http://schemas.microsoft.com/office/powerpoint/2010/main" val="1666027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fracture"/>
      </p:transition>
    </mc:Choice>
    <mc:Fallback xmlns="">
      <p:transition spd="slow"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3826" y="0"/>
            <a:ext cx="6049650" cy="6876197"/>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1A14F002-99F1-4F5B-B330-6BDEFB5C0867}"/>
              </a:ext>
            </a:extLst>
          </p:cNvPr>
          <p:cNvSpPr txBox="1"/>
          <p:nvPr/>
        </p:nvSpPr>
        <p:spPr>
          <a:xfrm>
            <a:off x="6015824" y="254379"/>
            <a:ext cx="6173001" cy="590931"/>
          </a:xfrm>
          <a:prstGeom prst="rect">
            <a:avLst/>
          </a:prstGeom>
          <a:noFill/>
        </p:spPr>
        <p:txBody>
          <a:bodyPr wrap="square" rtlCol="0">
            <a:spAutoFit/>
          </a:bodyPr>
          <a:lstStyle/>
          <a:p>
            <a:pPr algn="ctr">
              <a:lnSpc>
                <a:spcPct val="90000"/>
              </a:lnSpc>
            </a:pPr>
            <a:r>
              <a:rPr lang="en-US" sz="3600" b="1" dirty="0"/>
              <a:t>Brent Murphy</a:t>
            </a:r>
          </a:p>
        </p:txBody>
      </p:sp>
      <p:sp>
        <p:nvSpPr>
          <p:cNvPr id="16" name="TextBox 15">
            <a:extLst>
              <a:ext uri="{FF2B5EF4-FFF2-40B4-BE49-F238E27FC236}">
                <a16:creationId xmlns:a16="http://schemas.microsoft.com/office/drawing/2014/main" id="{5C27E7A7-3587-44D1-94E1-D1D76289B6F5}"/>
              </a:ext>
            </a:extLst>
          </p:cNvPr>
          <p:cNvSpPr txBox="1"/>
          <p:nvPr/>
        </p:nvSpPr>
        <p:spPr>
          <a:xfrm>
            <a:off x="78588" y="3202835"/>
            <a:ext cx="6015824" cy="757130"/>
          </a:xfrm>
          <a:prstGeom prst="rect">
            <a:avLst/>
          </a:prstGeom>
          <a:noFill/>
        </p:spPr>
        <p:txBody>
          <a:bodyPr wrap="square" rtlCol="0">
            <a:spAutoFit/>
          </a:bodyPr>
          <a:lstStyle/>
          <a:p>
            <a:pPr algn="ctr">
              <a:lnSpc>
                <a:spcPct val="90000"/>
              </a:lnSpc>
            </a:pPr>
            <a:r>
              <a:rPr lang="en-US" sz="2400" dirty="0"/>
              <a:t>“When life leaves you in the dark … let BPM turn you on”</a:t>
            </a:r>
          </a:p>
        </p:txBody>
      </p:sp>
      <p:sp>
        <p:nvSpPr>
          <p:cNvPr id="17" name="TextBox 16">
            <a:extLst>
              <a:ext uri="{FF2B5EF4-FFF2-40B4-BE49-F238E27FC236}">
                <a16:creationId xmlns:a16="http://schemas.microsoft.com/office/drawing/2014/main" id="{91BA5D07-E5F4-4FDE-9C69-3670AF44001C}"/>
              </a:ext>
            </a:extLst>
          </p:cNvPr>
          <p:cNvSpPr txBox="1"/>
          <p:nvPr/>
        </p:nvSpPr>
        <p:spPr>
          <a:xfrm>
            <a:off x="1" y="4876800"/>
            <a:ext cx="6015824" cy="1421928"/>
          </a:xfrm>
          <a:prstGeom prst="rect">
            <a:avLst/>
          </a:prstGeom>
          <a:noFill/>
        </p:spPr>
        <p:txBody>
          <a:bodyPr wrap="square" rtlCol="0">
            <a:spAutoFit/>
          </a:bodyPr>
          <a:lstStyle/>
          <a:p>
            <a:pPr algn="ctr">
              <a:lnSpc>
                <a:spcPct val="90000"/>
              </a:lnSpc>
            </a:pPr>
            <a:r>
              <a:rPr lang="en-US" sz="2400" b="1" dirty="0"/>
              <a:t>BPM Electric Ltd. has been serving BC’s lower-mainland since 1987. We are all over the Lower mainland and available to service all your electrical needs.</a:t>
            </a:r>
          </a:p>
        </p:txBody>
      </p:sp>
      <p:sp>
        <p:nvSpPr>
          <p:cNvPr id="2" name="AutoShape 6" descr="Image result for leon sharp servpro">
            <a:extLst>
              <a:ext uri="{FF2B5EF4-FFF2-40B4-BE49-F238E27FC236}">
                <a16:creationId xmlns:a16="http://schemas.microsoft.com/office/drawing/2014/main" id="{7FE2C85D-7F33-4025-8EB2-5E0BE2F34D0F}"/>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Image result for leon sharp servpro">
            <a:extLst>
              <a:ext uri="{FF2B5EF4-FFF2-40B4-BE49-F238E27FC236}">
                <a16:creationId xmlns:a16="http://schemas.microsoft.com/office/drawing/2014/main" id="{16B4D848-CB6C-4972-86A4-0C80731F5AF2}"/>
              </a:ext>
            </a:extLst>
          </p:cNvPr>
          <p:cNvSpPr>
            <a:spLocks noChangeAspect="1" noChangeArrowheads="1"/>
          </p:cNvSpPr>
          <p:nvPr/>
        </p:nvSpPr>
        <p:spPr bwMode="auto">
          <a:xfrm>
            <a:off x="609441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A9C6FE75-E64C-4FFE-8E58-06D3604AC492}"/>
              </a:ext>
            </a:extLst>
          </p:cNvPr>
          <p:cNvPicPr>
            <a:picLocks noChangeAspect="1"/>
          </p:cNvPicPr>
          <p:nvPr/>
        </p:nvPicPr>
        <p:blipFill>
          <a:blip r:embed="rId2"/>
          <a:stretch>
            <a:fillRect/>
          </a:stretch>
        </p:blipFill>
        <p:spPr>
          <a:xfrm>
            <a:off x="613248" y="419100"/>
            <a:ext cx="5026811" cy="2590800"/>
          </a:xfrm>
          <a:prstGeom prst="rect">
            <a:avLst/>
          </a:prstGeom>
        </p:spPr>
      </p:pic>
      <p:pic>
        <p:nvPicPr>
          <p:cNvPr id="7" name="Picture 6">
            <a:extLst>
              <a:ext uri="{FF2B5EF4-FFF2-40B4-BE49-F238E27FC236}">
                <a16:creationId xmlns:a16="http://schemas.microsoft.com/office/drawing/2014/main" id="{412A2FE9-95B6-4F7B-9D38-B7A4C3ABED07}"/>
              </a:ext>
            </a:extLst>
          </p:cNvPr>
          <p:cNvPicPr>
            <a:picLocks noChangeAspect="1"/>
          </p:cNvPicPr>
          <p:nvPr/>
        </p:nvPicPr>
        <p:blipFill rotWithShape="1">
          <a:blip r:embed="rId3"/>
          <a:srcRect l="3376" t="5096" r="69776" b="5030"/>
          <a:stretch/>
        </p:blipFill>
        <p:spPr>
          <a:xfrm>
            <a:off x="7466012" y="1126176"/>
            <a:ext cx="3392888" cy="5215248"/>
          </a:xfrm>
          <a:prstGeom prst="rect">
            <a:avLst/>
          </a:prstGeom>
        </p:spPr>
      </p:pic>
    </p:spTree>
    <p:extLst>
      <p:ext uri="{BB962C8B-B14F-4D97-AF65-F5344CB8AC3E}">
        <p14:creationId xmlns:p14="http://schemas.microsoft.com/office/powerpoint/2010/main" val="3290677670"/>
      </p:ext>
    </p:extLst>
  </p:cSld>
  <p:clrMapOvr>
    <a:masterClrMapping/>
  </p:clrMapOvr>
  <mc:AlternateContent xmlns:mc="http://schemas.openxmlformats.org/markup-compatibility/2006" xmlns:p14="http://schemas.microsoft.com/office/powerpoint/2010/main">
    <mc:Choice Requires="p14">
      <p:transition spd="slow" p14:dur="1600" advClick="0" advTm="10000">
        <p14:prism isContent="1" isInverted="1"/>
      </p:transition>
    </mc:Choice>
    <mc:Fallback xmlns="">
      <p:transition spd="slow"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6" name="Picture 5">
            <a:extLst>
              <a:ext uri="{FF2B5EF4-FFF2-40B4-BE49-F238E27FC236}">
                <a16:creationId xmlns:a16="http://schemas.microsoft.com/office/drawing/2014/main" id="{632E8D94-7498-4EFD-AA07-B07DE0CCA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212" y="1371600"/>
            <a:ext cx="4800600" cy="4800600"/>
          </a:xfrm>
          <a:prstGeom prst="rect">
            <a:avLst/>
          </a:prstGeom>
        </p:spPr>
      </p:pic>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dirty="0"/>
              <a:t>Shaun Francis</a:t>
            </a:r>
          </a:p>
        </p:txBody>
      </p:sp>
      <p:pic>
        <p:nvPicPr>
          <p:cNvPr id="15" name="Picture 14">
            <a:extLst>
              <a:ext uri="{FF2B5EF4-FFF2-40B4-BE49-F238E27FC236}">
                <a16:creationId xmlns:a16="http://schemas.microsoft.com/office/drawing/2014/main" id="{C77B4080-9F83-4623-A169-B82BB806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228600"/>
            <a:ext cx="4876800" cy="3432055"/>
          </a:xfrm>
          <a:prstGeom prst="rect">
            <a:avLst/>
          </a:prstGeom>
        </p:spPr>
      </p:pic>
      <p:sp>
        <p:nvSpPr>
          <p:cNvPr id="16" name="TextBox 15">
            <a:extLst>
              <a:ext uri="{FF2B5EF4-FFF2-40B4-BE49-F238E27FC236}">
                <a16:creationId xmlns:a16="http://schemas.microsoft.com/office/drawing/2014/main" id="{5C27E7A7-3587-44D1-94E1-D1D76289B6F5}"/>
              </a:ext>
            </a:extLst>
          </p:cNvPr>
          <p:cNvSpPr txBox="1"/>
          <p:nvPr/>
        </p:nvSpPr>
        <p:spPr>
          <a:xfrm>
            <a:off x="0" y="3871058"/>
            <a:ext cx="6015824" cy="424732"/>
          </a:xfrm>
          <a:prstGeom prst="rect">
            <a:avLst/>
          </a:prstGeom>
          <a:noFill/>
        </p:spPr>
        <p:txBody>
          <a:bodyPr wrap="square" rtlCol="0">
            <a:spAutoFit/>
          </a:bodyPr>
          <a:lstStyle/>
          <a:p>
            <a:pPr algn="ctr">
              <a:lnSpc>
                <a:spcPct val="90000"/>
              </a:lnSpc>
            </a:pPr>
            <a:r>
              <a:rPr lang="en-US" sz="2400" dirty="0"/>
              <a:t>“customized solutions. Period.”</a:t>
            </a:r>
          </a:p>
        </p:txBody>
      </p:sp>
      <p:sp>
        <p:nvSpPr>
          <p:cNvPr id="17" name="TextBox 16">
            <a:extLst>
              <a:ext uri="{FF2B5EF4-FFF2-40B4-BE49-F238E27FC236}">
                <a16:creationId xmlns:a16="http://schemas.microsoft.com/office/drawing/2014/main" id="{91BA5D07-E5F4-4FDE-9C69-3670AF44001C}"/>
              </a:ext>
            </a:extLst>
          </p:cNvPr>
          <p:cNvSpPr txBox="1"/>
          <p:nvPr/>
        </p:nvSpPr>
        <p:spPr>
          <a:xfrm>
            <a:off x="-3975" y="4876800"/>
            <a:ext cx="6019800" cy="1754326"/>
          </a:xfrm>
          <a:prstGeom prst="rect">
            <a:avLst/>
          </a:prstGeom>
          <a:noFill/>
        </p:spPr>
        <p:txBody>
          <a:bodyPr wrap="square" rtlCol="0">
            <a:spAutoFit/>
          </a:bodyPr>
          <a:lstStyle/>
          <a:p>
            <a:pPr algn="ctr">
              <a:lnSpc>
                <a:spcPct val="90000"/>
              </a:lnSpc>
            </a:pPr>
            <a:r>
              <a:rPr lang="en-US" sz="2400" b="1" dirty="0"/>
              <a:t>Providing customized mortgage options and solutions for his clients including first time homebuyers, investors, business owners, new immigrants, and builders.</a:t>
            </a:r>
          </a:p>
        </p:txBody>
      </p:sp>
    </p:spTree>
    <p:extLst>
      <p:ext uri="{BB962C8B-B14F-4D97-AF65-F5344CB8AC3E}">
        <p14:creationId xmlns:p14="http://schemas.microsoft.com/office/powerpoint/2010/main" val="2885509972"/>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1A14F002-99F1-4F5B-B330-6BDEFB5C0867}"/>
              </a:ext>
            </a:extLst>
          </p:cNvPr>
          <p:cNvSpPr txBox="1"/>
          <p:nvPr/>
        </p:nvSpPr>
        <p:spPr>
          <a:xfrm>
            <a:off x="5865812" y="251012"/>
            <a:ext cx="6094413" cy="590931"/>
          </a:xfrm>
          <a:prstGeom prst="rect">
            <a:avLst/>
          </a:prstGeom>
          <a:noFill/>
        </p:spPr>
        <p:txBody>
          <a:bodyPr wrap="square" rtlCol="0">
            <a:spAutoFit/>
          </a:bodyPr>
          <a:lstStyle/>
          <a:p>
            <a:pPr algn="ctr">
              <a:lnSpc>
                <a:spcPct val="90000"/>
              </a:lnSpc>
            </a:pPr>
            <a:r>
              <a:rPr lang="en-US" sz="3600" b="1" dirty="0" err="1"/>
              <a:t>Pawanjit</a:t>
            </a:r>
            <a:r>
              <a:rPr lang="en-US" sz="3600" b="1" dirty="0"/>
              <a:t> </a:t>
            </a:r>
            <a:r>
              <a:rPr lang="en-US" sz="3600" b="1" dirty="0" err="1"/>
              <a:t>Sohi</a:t>
            </a:r>
            <a:endParaRPr lang="en-US" sz="3600" b="1" dirty="0"/>
          </a:p>
        </p:txBody>
      </p:sp>
      <p:sp>
        <p:nvSpPr>
          <p:cNvPr id="16" name="TextBox 15">
            <a:extLst>
              <a:ext uri="{FF2B5EF4-FFF2-40B4-BE49-F238E27FC236}">
                <a16:creationId xmlns:a16="http://schemas.microsoft.com/office/drawing/2014/main" id="{5C27E7A7-3587-44D1-94E1-D1D76289B6F5}"/>
              </a:ext>
            </a:extLst>
          </p:cNvPr>
          <p:cNvSpPr txBox="1"/>
          <p:nvPr/>
        </p:nvSpPr>
        <p:spPr>
          <a:xfrm>
            <a:off x="0" y="3871058"/>
            <a:ext cx="6015824" cy="757130"/>
          </a:xfrm>
          <a:prstGeom prst="rect">
            <a:avLst/>
          </a:prstGeom>
          <a:noFill/>
        </p:spPr>
        <p:txBody>
          <a:bodyPr wrap="square" rtlCol="0">
            <a:spAutoFit/>
          </a:bodyPr>
          <a:lstStyle/>
          <a:p>
            <a:pPr algn="ctr">
              <a:lnSpc>
                <a:spcPct val="90000"/>
              </a:lnSpc>
            </a:pPr>
            <a:r>
              <a:rPr lang="en-US" sz="2400" dirty="0"/>
              <a:t>“Helping you keep your hard earned money”</a:t>
            </a:r>
          </a:p>
        </p:txBody>
      </p:sp>
      <p:sp>
        <p:nvSpPr>
          <p:cNvPr id="17" name="TextBox 16">
            <a:extLst>
              <a:ext uri="{FF2B5EF4-FFF2-40B4-BE49-F238E27FC236}">
                <a16:creationId xmlns:a16="http://schemas.microsoft.com/office/drawing/2014/main" id="{91BA5D07-E5F4-4FDE-9C69-3670AF44001C}"/>
              </a:ext>
            </a:extLst>
          </p:cNvPr>
          <p:cNvSpPr txBox="1"/>
          <p:nvPr/>
        </p:nvSpPr>
        <p:spPr>
          <a:xfrm>
            <a:off x="1" y="4876800"/>
            <a:ext cx="6015824" cy="1754326"/>
          </a:xfrm>
          <a:prstGeom prst="rect">
            <a:avLst/>
          </a:prstGeom>
          <a:noFill/>
        </p:spPr>
        <p:txBody>
          <a:bodyPr wrap="square" rtlCol="0">
            <a:spAutoFit/>
          </a:bodyPr>
          <a:lstStyle/>
          <a:p>
            <a:pPr algn="ctr">
              <a:lnSpc>
                <a:spcPct val="90000"/>
              </a:lnSpc>
            </a:pPr>
            <a:r>
              <a:rPr lang="en-US" sz="2000" b="1" dirty="0"/>
              <a:t>We are a full service CA firm providing all types of accounting, assurance, consulting and taxation advice to help you save money and prosper. Remember, initial consultations are free of charge, so feel free to contact us to discuss what's keeping you up at night.</a:t>
            </a:r>
          </a:p>
        </p:txBody>
      </p:sp>
      <p:sp>
        <p:nvSpPr>
          <p:cNvPr id="2" name="AutoShape 6" descr="Image result for leon sharp servpro">
            <a:extLst>
              <a:ext uri="{FF2B5EF4-FFF2-40B4-BE49-F238E27FC236}">
                <a16:creationId xmlns:a16="http://schemas.microsoft.com/office/drawing/2014/main" id="{7FE2C85D-7F33-4025-8EB2-5E0BE2F34D0F}"/>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Image result for leon sharp servpro">
            <a:extLst>
              <a:ext uri="{FF2B5EF4-FFF2-40B4-BE49-F238E27FC236}">
                <a16:creationId xmlns:a16="http://schemas.microsoft.com/office/drawing/2014/main" id="{16B4D848-CB6C-4972-86A4-0C80731F5AF2}"/>
              </a:ext>
            </a:extLst>
          </p:cNvPr>
          <p:cNvSpPr>
            <a:spLocks noChangeAspect="1" noChangeArrowheads="1"/>
          </p:cNvSpPr>
          <p:nvPr/>
        </p:nvSpPr>
        <p:spPr bwMode="auto">
          <a:xfrm>
            <a:off x="609441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s://scontent-sea1-1.xx.fbcdn.net/v/t1.0-9/12400744_917532868295498_3511255809109816188_n.png?oh=5b625c8c9fef0f242efc493aeb691d3b&amp;oe=5A045DBE">
            <a:extLst>
              <a:ext uri="{FF2B5EF4-FFF2-40B4-BE49-F238E27FC236}">
                <a16:creationId xmlns:a16="http://schemas.microsoft.com/office/drawing/2014/main" id="{EC3E89A6-F85B-47BD-B76D-DBF756B95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75" y="222437"/>
            <a:ext cx="534084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6E94F3B-9254-4E09-BFE3-B28E0C7E5424}"/>
              </a:ext>
            </a:extLst>
          </p:cNvPr>
          <p:cNvPicPr>
            <a:picLocks noChangeAspect="1"/>
          </p:cNvPicPr>
          <p:nvPr/>
        </p:nvPicPr>
        <p:blipFill>
          <a:blip r:embed="rId3"/>
          <a:stretch>
            <a:fillRect/>
          </a:stretch>
        </p:blipFill>
        <p:spPr>
          <a:xfrm>
            <a:off x="7313612" y="1269267"/>
            <a:ext cx="3733038" cy="4929065"/>
          </a:xfrm>
          <a:prstGeom prst="rect">
            <a:avLst/>
          </a:prstGeom>
        </p:spPr>
      </p:pic>
    </p:spTree>
    <p:extLst>
      <p:ext uri="{BB962C8B-B14F-4D97-AF65-F5344CB8AC3E}">
        <p14:creationId xmlns:p14="http://schemas.microsoft.com/office/powerpoint/2010/main" val="737306914"/>
      </p:ext>
    </p:extLst>
  </p:cSld>
  <p:clrMapOvr>
    <a:masterClrMapping/>
  </p:clrMapOvr>
  <mc:AlternateContent xmlns:mc="http://schemas.openxmlformats.org/markup-compatibility/2006" xmlns:p14="http://schemas.microsoft.com/office/powerpoint/2010/main">
    <mc:Choice Requires="p14">
      <p:transition spd="slow" p14:dur="2000" advClick="0" advTm="10000">
        <p14:ferris dir="l"/>
      </p:transition>
    </mc:Choice>
    <mc:Fallback xmlns="">
      <p:transition spd="slow" advClick="0"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3"/>
            <a:ext cx="12188824" cy="6856213"/>
          </a:xfrm>
          <a:prstGeom prst="rect">
            <a:avLst/>
          </a:prstGeom>
        </p:spPr>
      </p:pic>
      <p:sp>
        <p:nvSpPr>
          <p:cNvPr id="5" name="TextBox 4"/>
          <p:cNvSpPr txBox="1"/>
          <p:nvPr/>
        </p:nvSpPr>
        <p:spPr>
          <a:xfrm>
            <a:off x="1" y="304800"/>
            <a:ext cx="12188823" cy="1006429"/>
          </a:xfrm>
          <a:prstGeom prst="rect">
            <a:avLst/>
          </a:prstGeom>
          <a:noFill/>
        </p:spPr>
        <p:txBody>
          <a:bodyPr wrap="square" rtlCol="0">
            <a:spAutoFit/>
          </a:bodyPr>
          <a:lstStyle/>
          <a:p>
            <a:pPr algn="ctr">
              <a:lnSpc>
                <a:spcPct val="90000"/>
              </a:lnSpc>
            </a:pPr>
            <a:r>
              <a:rPr lang="en-US" sz="6600" dirty="0">
                <a:solidFill>
                  <a:schemeClr val="bg1"/>
                </a:solidFill>
              </a:rPr>
              <a:t>SURREY EDGE CHAPTER</a:t>
            </a:r>
          </a:p>
        </p:txBody>
      </p:sp>
      <p:sp>
        <p:nvSpPr>
          <p:cNvPr id="2" name="TextBox 1"/>
          <p:cNvSpPr txBox="1"/>
          <p:nvPr/>
        </p:nvSpPr>
        <p:spPr>
          <a:xfrm>
            <a:off x="1" y="5715000"/>
            <a:ext cx="12188823" cy="646331"/>
          </a:xfrm>
          <a:prstGeom prst="rect">
            <a:avLst/>
          </a:prstGeom>
          <a:noFill/>
        </p:spPr>
        <p:txBody>
          <a:bodyPr wrap="square" rtlCol="0">
            <a:spAutoFit/>
          </a:bodyPr>
          <a:lstStyle/>
          <a:p>
            <a:pPr algn="ctr">
              <a:lnSpc>
                <a:spcPct val="90000"/>
              </a:lnSpc>
            </a:pPr>
            <a:r>
              <a:rPr lang="en-US" sz="4000" dirty="0">
                <a:solidFill>
                  <a:schemeClr val="bg1"/>
                </a:solidFill>
              </a:rPr>
              <a:t>We are always looking for new members!</a:t>
            </a:r>
          </a:p>
        </p:txBody>
      </p:sp>
    </p:spTree>
    <p:extLst>
      <p:ext uri="{BB962C8B-B14F-4D97-AF65-F5344CB8AC3E}">
        <p14:creationId xmlns:p14="http://schemas.microsoft.com/office/powerpoint/2010/main" val="3790487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fallOver"/>
      </p:transition>
    </mc:Choice>
    <mc:Fallback xmlns="">
      <p:transition spd="slow"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6" name="Picture 5">
            <a:extLst>
              <a:ext uri="{FF2B5EF4-FFF2-40B4-BE49-F238E27FC236}">
                <a16:creationId xmlns:a16="http://schemas.microsoft.com/office/drawing/2014/main" id="{632E8D94-7498-4EFD-AA07-B07DE0CCA1F9}"/>
              </a:ext>
            </a:extLst>
          </p:cNvPr>
          <p:cNvPicPr>
            <a:picLocks noChangeAspect="1"/>
          </p:cNvPicPr>
          <p:nvPr/>
        </p:nvPicPr>
        <p:blipFill rotWithShape="1">
          <a:blip r:embed="rId2">
            <a:extLst>
              <a:ext uri="{28A0092B-C50C-407E-A947-70E740481C1C}">
                <a14:useLocalDpi xmlns:a14="http://schemas.microsoft.com/office/drawing/2010/main" val="0"/>
              </a:ext>
            </a:extLst>
          </a:blip>
          <a:srcRect l="42622" r="13115"/>
          <a:stretch/>
        </p:blipFill>
        <p:spPr>
          <a:xfrm rot="10800000">
            <a:off x="7498320" y="1011737"/>
            <a:ext cx="3237927" cy="5486400"/>
          </a:xfrm>
          <a:prstGeom prst="rect">
            <a:avLst/>
          </a:prstGeom>
        </p:spPr>
      </p:pic>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dirty="0"/>
              <a:t>Mike Woodhouse</a:t>
            </a:r>
          </a:p>
        </p:txBody>
      </p:sp>
      <p:pic>
        <p:nvPicPr>
          <p:cNvPr id="15" name="Picture 14">
            <a:extLst>
              <a:ext uri="{FF2B5EF4-FFF2-40B4-BE49-F238E27FC236}">
                <a16:creationId xmlns:a16="http://schemas.microsoft.com/office/drawing/2014/main" id="{C77B4080-9F83-4623-A169-B82BB8069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27" y="228600"/>
            <a:ext cx="4945385" cy="3432055"/>
          </a:xfrm>
          <a:prstGeom prst="rect">
            <a:avLst/>
          </a:prstGeom>
        </p:spPr>
      </p:pic>
      <p:sp>
        <p:nvSpPr>
          <p:cNvPr id="16" name="TextBox 15">
            <a:extLst>
              <a:ext uri="{FF2B5EF4-FFF2-40B4-BE49-F238E27FC236}">
                <a16:creationId xmlns:a16="http://schemas.microsoft.com/office/drawing/2014/main" id="{5C27E7A7-3587-44D1-94E1-D1D76289B6F5}"/>
              </a:ext>
            </a:extLst>
          </p:cNvPr>
          <p:cNvSpPr txBox="1"/>
          <p:nvPr/>
        </p:nvSpPr>
        <p:spPr>
          <a:xfrm>
            <a:off x="0" y="3871058"/>
            <a:ext cx="6015824" cy="424732"/>
          </a:xfrm>
          <a:prstGeom prst="rect">
            <a:avLst/>
          </a:prstGeom>
          <a:noFill/>
        </p:spPr>
        <p:txBody>
          <a:bodyPr wrap="square" rtlCol="0">
            <a:spAutoFit/>
          </a:bodyPr>
          <a:lstStyle/>
          <a:p>
            <a:pPr algn="ctr">
              <a:lnSpc>
                <a:spcPct val="90000"/>
              </a:lnSpc>
            </a:pPr>
            <a:r>
              <a:rPr lang="en-US" sz="2400" dirty="0"/>
              <a:t>“we love what we do”</a:t>
            </a:r>
          </a:p>
        </p:txBody>
      </p:sp>
      <p:sp>
        <p:nvSpPr>
          <p:cNvPr id="17" name="TextBox 16">
            <a:extLst>
              <a:ext uri="{FF2B5EF4-FFF2-40B4-BE49-F238E27FC236}">
                <a16:creationId xmlns:a16="http://schemas.microsoft.com/office/drawing/2014/main" id="{91BA5D07-E5F4-4FDE-9C69-3670AF44001C}"/>
              </a:ext>
            </a:extLst>
          </p:cNvPr>
          <p:cNvSpPr txBox="1"/>
          <p:nvPr/>
        </p:nvSpPr>
        <p:spPr>
          <a:xfrm>
            <a:off x="-3975" y="4876800"/>
            <a:ext cx="6019800" cy="1865126"/>
          </a:xfrm>
          <a:prstGeom prst="rect">
            <a:avLst/>
          </a:prstGeom>
          <a:noFill/>
        </p:spPr>
        <p:txBody>
          <a:bodyPr wrap="square" rtlCol="0">
            <a:spAutoFit/>
          </a:bodyPr>
          <a:lstStyle/>
          <a:p>
            <a:pPr algn="ctr">
              <a:lnSpc>
                <a:spcPct val="90000"/>
              </a:lnSpc>
            </a:pPr>
            <a:r>
              <a:rPr lang="en-US" sz="3200" b="1" dirty="0"/>
              <a:t>Professional DJ Service, serving the Lower Mainland. Specializing in weddings and special events.</a:t>
            </a:r>
          </a:p>
        </p:txBody>
      </p:sp>
    </p:spTree>
    <p:extLst>
      <p:ext uri="{BB962C8B-B14F-4D97-AF65-F5344CB8AC3E}">
        <p14:creationId xmlns:p14="http://schemas.microsoft.com/office/powerpoint/2010/main" val="343154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6" name="Picture 5">
            <a:extLst>
              <a:ext uri="{FF2B5EF4-FFF2-40B4-BE49-F238E27FC236}">
                <a16:creationId xmlns:a16="http://schemas.microsoft.com/office/drawing/2014/main" id="{632E8D94-7498-4EFD-AA07-B07DE0CCA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427" y="1219200"/>
            <a:ext cx="5021585" cy="5021585"/>
          </a:xfrm>
          <a:prstGeom prst="rect">
            <a:avLst/>
          </a:prstGeom>
        </p:spPr>
      </p:pic>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dirty="0"/>
              <a:t>Kristopher ‘Kit’ Hulbert</a:t>
            </a:r>
          </a:p>
        </p:txBody>
      </p:sp>
      <p:pic>
        <p:nvPicPr>
          <p:cNvPr id="15" name="Picture 14">
            <a:extLst>
              <a:ext uri="{FF2B5EF4-FFF2-40B4-BE49-F238E27FC236}">
                <a16:creationId xmlns:a16="http://schemas.microsoft.com/office/drawing/2014/main" id="{C77B4080-9F83-4623-A169-B82BB806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381000"/>
            <a:ext cx="5360279" cy="2743200"/>
          </a:xfrm>
          <a:prstGeom prst="rect">
            <a:avLst/>
          </a:prstGeom>
        </p:spPr>
      </p:pic>
      <p:sp>
        <p:nvSpPr>
          <p:cNvPr id="16" name="TextBox 15">
            <a:extLst>
              <a:ext uri="{FF2B5EF4-FFF2-40B4-BE49-F238E27FC236}">
                <a16:creationId xmlns:a16="http://schemas.microsoft.com/office/drawing/2014/main" id="{5C27E7A7-3587-44D1-94E1-D1D76289B6F5}"/>
              </a:ext>
            </a:extLst>
          </p:cNvPr>
          <p:cNvSpPr txBox="1"/>
          <p:nvPr/>
        </p:nvSpPr>
        <p:spPr>
          <a:xfrm>
            <a:off x="-24561" y="3448903"/>
            <a:ext cx="6015824" cy="923330"/>
          </a:xfrm>
          <a:prstGeom prst="rect">
            <a:avLst/>
          </a:prstGeom>
          <a:noFill/>
        </p:spPr>
        <p:txBody>
          <a:bodyPr wrap="square" rtlCol="0">
            <a:spAutoFit/>
          </a:bodyPr>
          <a:lstStyle/>
          <a:p>
            <a:pPr algn="ctr">
              <a:lnSpc>
                <a:spcPct val="90000"/>
              </a:lnSpc>
            </a:pPr>
            <a:r>
              <a:rPr lang="en-US" sz="2000" dirty="0"/>
              <a:t>“Keep your biggest asset protected with exterior housing cleaning services from Shack Shine.”</a:t>
            </a:r>
          </a:p>
        </p:txBody>
      </p:sp>
      <p:sp>
        <p:nvSpPr>
          <p:cNvPr id="17" name="TextBox 16">
            <a:extLst>
              <a:ext uri="{FF2B5EF4-FFF2-40B4-BE49-F238E27FC236}">
                <a16:creationId xmlns:a16="http://schemas.microsoft.com/office/drawing/2014/main" id="{91BA5D07-E5F4-4FDE-9C69-3670AF44001C}"/>
              </a:ext>
            </a:extLst>
          </p:cNvPr>
          <p:cNvSpPr txBox="1"/>
          <p:nvPr/>
        </p:nvSpPr>
        <p:spPr>
          <a:xfrm>
            <a:off x="-3975" y="4876800"/>
            <a:ext cx="6019800" cy="1754326"/>
          </a:xfrm>
          <a:prstGeom prst="rect">
            <a:avLst/>
          </a:prstGeom>
          <a:noFill/>
        </p:spPr>
        <p:txBody>
          <a:bodyPr wrap="square" rtlCol="0">
            <a:spAutoFit/>
          </a:bodyPr>
          <a:lstStyle/>
          <a:p>
            <a:pPr algn="ctr">
              <a:lnSpc>
                <a:spcPct val="90000"/>
              </a:lnSpc>
            </a:pPr>
            <a:r>
              <a:rPr lang="en-US" sz="2400" b="1" dirty="0"/>
              <a:t>Our exterior house cleaning services in Vancouver, BC will have your home looking it’s best. When you see the end result, you’ll know we do the job right the first time.</a:t>
            </a:r>
          </a:p>
        </p:txBody>
      </p:sp>
    </p:spTree>
    <p:extLst>
      <p:ext uri="{BB962C8B-B14F-4D97-AF65-F5344CB8AC3E}">
        <p14:creationId xmlns:p14="http://schemas.microsoft.com/office/powerpoint/2010/main" val="4241174655"/>
      </p:ext>
    </p:extLst>
  </p:cSld>
  <p:clrMapOvr>
    <a:masterClrMapping/>
  </p:clrMapOvr>
  <p:transition spd="slow" advClick="0"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6" name="Picture 5">
            <a:extLst>
              <a:ext uri="{FF2B5EF4-FFF2-40B4-BE49-F238E27FC236}">
                <a16:creationId xmlns:a16="http://schemas.microsoft.com/office/drawing/2014/main" id="{632E8D94-7498-4EFD-AA07-B07DE0CCA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427" y="1219200"/>
            <a:ext cx="5029200" cy="5029200"/>
          </a:xfrm>
          <a:prstGeom prst="rect">
            <a:avLst/>
          </a:prstGeom>
        </p:spPr>
      </p:pic>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dirty="0"/>
              <a:t>James </a:t>
            </a:r>
            <a:r>
              <a:rPr lang="en-US" sz="3600" b="1" dirty="0" err="1"/>
              <a:t>Drager</a:t>
            </a:r>
            <a:endParaRPr lang="en-US" sz="3600" b="1" dirty="0"/>
          </a:p>
        </p:txBody>
      </p:sp>
      <p:pic>
        <p:nvPicPr>
          <p:cNvPr id="15" name="Picture 14">
            <a:extLst>
              <a:ext uri="{FF2B5EF4-FFF2-40B4-BE49-F238E27FC236}">
                <a16:creationId xmlns:a16="http://schemas.microsoft.com/office/drawing/2014/main" id="{C77B4080-9F83-4623-A169-B82BB806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3" y="351999"/>
            <a:ext cx="5676561" cy="2095500"/>
          </a:xfrm>
          <a:prstGeom prst="rect">
            <a:avLst/>
          </a:prstGeom>
        </p:spPr>
      </p:pic>
      <p:sp>
        <p:nvSpPr>
          <p:cNvPr id="16" name="TextBox 15">
            <a:extLst>
              <a:ext uri="{FF2B5EF4-FFF2-40B4-BE49-F238E27FC236}">
                <a16:creationId xmlns:a16="http://schemas.microsoft.com/office/drawing/2014/main" id="{5C27E7A7-3587-44D1-94E1-D1D76289B6F5}"/>
              </a:ext>
            </a:extLst>
          </p:cNvPr>
          <p:cNvSpPr txBox="1"/>
          <p:nvPr/>
        </p:nvSpPr>
        <p:spPr>
          <a:xfrm>
            <a:off x="-58230" y="2781301"/>
            <a:ext cx="6015824" cy="424732"/>
          </a:xfrm>
          <a:prstGeom prst="rect">
            <a:avLst/>
          </a:prstGeom>
          <a:noFill/>
        </p:spPr>
        <p:txBody>
          <a:bodyPr wrap="square" rtlCol="0">
            <a:spAutoFit/>
          </a:bodyPr>
          <a:lstStyle/>
          <a:p>
            <a:pPr algn="ctr">
              <a:lnSpc>
                <a:spcPct val="90000"/>
              </a:lnSpc>
            </a:pPr>
            <a:r>
              <a:rPr lang="en-US" sz="2400" dirty="0"/>
              <a:t>“</a:t>
            </a:r>
            <a:r>
              <a:rPr lang="en-US" dirty="0"/>
              <a:t> </a:t>
            </a:r>
            <a:r>
              <a:rPr lang="en-US" sz="2400" dirty="0"/>
              <a:t>high quality, high value”</a:t>
            </a:r>
          </a:p>
        </p:txBody>
      </p:sp>
      <p:sp>
        <p:nvSpPr>
          <p:cNvPr id="17" name="TextBox 16">
            <a:extLst>
              <a:ext uri="{FF2B5EF4-FFF2-40B4-BE49-F238E27FC236}">
                <a16:creationId xmlns:a16="http://schemas.microsoft.com/office/drawing/2014/main" id="{91BA5D07-E5F4-4FDE-9C69-3670AF44001C}"/>
              </a:ext>
            </a:extLst>
          </p:cNvPr>
          <p:cNvSpPr txBox="1"/>
          <p:nvPr/>
        </p:nvSpPr>
        <p:spPr>
          <a:xfrm>
            <a:off x="-3975" y="4876800"/>
            <a:ext cx="6019800" cy="1754326"/>
          </a:xfrm>
          <a:prstGeom prst="rect">
            <a:avLst/>
          </a:prstGeom>
          <a:noFill/>
        </p:spPr>
        <p:txBody>
          <a:bodyPr wrap="square" rtlCol="0">
            <a:spAutoFit/>
          </a:bodyPr>
          <a:lstStyle/>
          <a:p>
            <a:pPr algn="ctr">
              <a:lnSpc>
                <a:spcPct val="90000"/>
              </a:lnSpc>
            </a:pPr>
            <a:r>
              <a:rPr lang="en-US" sz="2400" b="1" dirty="0"/>
              <a:t>Serving residential and commercial plumbing and heating needs in Surrey, Vancouver, Burnaby, Coquitlam, North Vancouver, Langley, Port Coquitlam, Port Moody and Richmond.</a:t>
            </a:r>
          </a:p>
        </p:txBody>
      </p:sp>
    </p:spTree>
    <p:extLst>
      <p:ext uri="{BB962C8B-B14F-4D97-AF65-F5344CB8AC3E}">
        <p14:creationId xmlns:p14="http://schemas.microsoft.com/office/powerpoint/2010/main" val="3570292205"/>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dirty="0"/>
              <a:t>Daniel Olson</a:t>
            </a:r>
          </a:p>
        </p:txBody>
      </p:sp>
      <p:pic>
        <p:nvPicPr>
          <p:cNvPr id="15" name="Picture 14">
            <a:extLst>
              <a:ext uri="{FF2B5EF4-FFF2-40B4-BE49-F238E27FC236}">
                <a16:creationId xmlns:a16="http://schemas.microsoft.com/office/drawing/2014/main" id="{C77B4080-9F83-4623-A169-B82BB80695F2}"/>
              </a:ext>
            </a:extLst>
          </p:cNvPr>
          <p:cNvPicPr>
            <a:picLocks noChangeAspect="1"/>
          </p:cNvPicPr>
          <p:nvPr/>
        </p:nvPicPr>
        <p:blipFill rotWithShape="1">
          <a:blip r:embed="rId2">
            <a:extLst>
              <a:ext uri="{28A0092B-C50C-407E-A947-70E740481C1C}">
                <a14:useLocalDpi xmlns:a14="http://schemas.microsoft.com/office/drawing/2010/main" val="0"/>
              </a:ext>
            </a:extLst>
          </a:blip>
          <a:srcRect l="3032" t="4439" r="3030" b="5046"/>
          <a:stretch/>
        </p:blipFill>
        <p:spPr>
          <a:xfrm>
            <a:off x="379412" y="261698"/>
            <a:ext cx="5181600" cy="3206697"/>
          </a:xfrm>
          <a:prstGeom prst="rect">
            <a:avLst/>
          </a:prstGeom>
        </p:spPr>
      </p:pic>
      <p:sp>
        <p:nvSpPr>
          <p:cNvPr id="16" name="TextBox 15">
            <a:extLst>
              <a:ext uri="{FF2B5EF4-FFF2-40B4-BE49-F238E27FC236}">
                <a16:creationId xmlns:a16="http://schemas.microsoft.com/office/drawing/2014/main" id="{5C27E7A7-3587-44D1-94E1-D1D76289B6F5}"/>
              </a:ext>
            </a:extLst>
          </p:cNvPr>
          <p:cNvSpPr txBox="1"/>
          <p:nvPr/>
        </p:nvSpPr>
        <p:spPr>
          <a:xfrm>
            <a:off x="0" y="3737296"/>
            <a:ext cx="6015824" cy="1006429"/>
          </a:xfrm>
          <a:prstGeom prst="rect">
            <a:avLst/>
          </a:prstGeom>
          <a:noFill/>
        </p:spPr>
        <p:txBody>
          <a:bodyPr wrap="square" rtlCol="0">
            <a:spAutoFit/>
          </a:bodyPr>
          <a:lstStyle/>
          <a:p>
            <a:pPr algn="ctr">
              <a:lnSpc>
                <a:spcPct val="90000"/>
              </a:lnSpc>
            </a:pPr>
            <a:r>
              <a:rPr lang="en-US" sz="2400" dirty="0"/>
              <a:t>“</a:t>
            </a:r>
            <a:r>
              <a:rPr lang="en-US" dirty="0"/>
              <a:t>to assist each client develop a portfolio of investments and insurance so no matter what happens, they will be Okay!</a:t>
            </a:r>
            <a:r>
              <a:rPr lang="en-US" sz="2400" dirty="0"/>
              <a:t>”</a:t>
            </a:r>
          </a:p>
        </p:txBody>
      </p:sp>
      <p:sp>
        <p:nvSpPr>
          <p:cNvPr id="17" name="TextBox 16">
            <a:extLst>
              <a:ext uri="{FF2B5EF4-FFF2-40B4-BE49-F238E27FC236}">
                <a16:creationId xmlns:a16="http://schemas.microsoft.com/office/drawing/2014/main" id="{91BA5D07-E5F4-4FDE-9C69-3670AF44001C}"/>
              </a:ext>
            </a:extLst>
          </p:cNvPr>
          <p:cNvSpPr txBox="1"/>
          <p:nvPr/>
        </p:nvSpPr>
        <p:spPr>
          <a:xfrm>
            <a:off x="-3975" y="4876800"/>
            <a:ext cx="6019800" cy="1615827"/>
          </a:xfrm>
          <a:prstGeom prst="rect">
            <a:avLst/>
          </a:prstGeom>
          <a:noFill/>
        </p:spPr>
        <p:txBody>
          <a:bodyPr wrap="square" rtlCol="0">
            <a:spAutoFit/>
          </a:bodyPr>
          <a:lstStyle/>
          <a:p>
            <a:pPr algn="ctr">
              <a:lnSpc>
                <a:spcPct val="90000"/>
              </a:lnSpc>
            </a:pPr>
            <a:r>
              <a:rPr lang="en-US" sz="2200" b="1" dirty="0"/>
              <a:t>Assisting my client achieve lifelong financial security through investment and insurance solutions. Ensuring that your business legacy is enjoyed by your family, not revenue Canada.</a:t>
            </a:r>
          </a:p>
        </p:txBody>
      </p:sp>
      <p:pic>
        <p:nvPicPr>
          <p:cNvPr id="2" name="Picture 1">
            <a:extLst>
              <a:ext uri="{FF2B5EF4-FFF2-40B4-BE49-F238E27FC236}">
                <a16:creationId xmlns:a16="http://schemas.microsoft.com/office/drawing/2014/main" id="{C5B0972D-BDB6-46BC-927A-4D1C99E2E660}"/>
              </a:ext>
            </a:extLst>
          </p:cNvPr>
          <p:cNvPicPr>
            <a:picLocks noChangeAspect="1"/>
          </p:cNvPicPr>
          <p:nvPr/>
        </p:nvPicPr>
        <p:blipFill>
          <a:blip r:embed="rId3"/>
          <a:stretch>
            <a:fillRect/>
          </a:stretch>
        </p:blipFill>
        <p:spPr>
          <a:xfrm>
            <a:off x="6635428" y="1318268"/>
            <a:ext cx="4981958" cy="4684773"/>
          </a:xfrm>
          <a:prstGeom prst="rect">
            <a:avLst/>
          </a:prstGeom>
        </p:spPr>
      </p:pic>
    </p:spTree>
    <p:extLst>
      <p:ext uri="{BB962C8B-B14F-4D97-AF65-F5344CB8AC3E}">
        <p14:creationId xmlns:p14="http://schemas.microsoft.com/office/powerpoint/2010/main" val="218726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6" name="Picture 5">
            <a:extLst>
              <a:ext uri="{FF2B5EF4-FFF2-40B4-BE49-F238E27FC236}">
                <a16:creationId xmlns:a16="http://schemas.microsoft.com/office/drawing/2014/main" id="{632E8D94-7498-4EFD-AA07-B07DE0CCA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212" y="1019269"/>
            <a:ext cx="4191000" cy="5282772"/>
          </a:xfrm>
          <a:prstGeom prst="rect">
            <a:avLst/>
          </a:prstGeom>
        </p:spPr>
      </p:pic>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dirty="0" err="1"/>
              <a:t>Mikhael</a:t>
            </a:r>
            <a:r>
              <a:rPr lang="en-US" sz="3600" b="1" dirty="0"/>
              <a:t> </a:t>
            </a:r>
            <a:r>
              <a:rPr lang="en-US" sz="3600" b="1" dirty="0" err="1"/>
              <a:t>Magaril</a:t>
            </a:r>
            <a:endParaRPr lang="en-US" sz="3600" b="1" dirty="0"/>
          </a:p>
        </p:txBody>
      </p:sp>
      <p:sp>
        <p:nvSpPr>
          <p:cNvPr id="16" name="TextBox 15">
            <a:extLst>
              <a:ext uri="{FF2B5EF4-FFF2-40B4-BE49-F238E27FC236}">
                <a16:creationId xmlns:a16="http://schemas.microsoft.com/office/drawing/2014/main" id="{5C27E7A7-3587-44D1-94E1-D1D76289B6F5}"/>
              </a:ext>
            </a:extLst>
          </p:cNvPr>
          <p:cNvSpPr txBox="1"/>
          <p:nvPr/>
        </p:nvSpPr>
        <p:spPr>
          <a:xfrm>
            <a:off x="0" y="2260533"/>
            <a:ext cx="6015824" cy="757130"/>
          </a:xfrm>
          <a:prstGeom prst="rect">
            <a:avLst/>
          </a:prstGeom>
          <a:noFill/>
        </p:spPr>
        <p:txBody>
          <a:bodyPr wrap="square" rtlCol="0">
            <a:spAutoFit/>
          </a:bodyPr>
          <a:lstStyle/>
          <a:p>
            <a:pPr algn="ctr">
              <a:lnSpc>
                <a:spcPct val="90000"/>
              </a:lnSpc>
            </a:pPr>
            <a:r>
              <a:rPr lang="en-US" sz="2400" dirty="0"/>
              <a:t>“the consultations are free – the results </a:t>
            </a:r>
            <a:r>
              <a:rPr lang="en-US" sz="2400"/>
              <a:t>are priceless”</a:t>
            </a:r>
            <a:endParaRPr lang="en-US" sz="2400" dirty="0"/>
          </a:p>
        </p:txBody>
      </p:sp>
      <p:sp>
        <p:nvSpPr>
          <p:cNvPr id="17" name="TextBox 16">
            <a:extLst>
              <a:ext uri="{FF2B5EF4-FFF2-40B4-BE49-F238E27FC236}">
                <a16:creationId xmlns:a16="http://schemas.microsoft.com/office/drawing/2014/main" id="{91BA5D07-E5F4-4FDE-9C69-3670AF44001C}"/>
              </a:ext>
            </a:extLst>
          </p:cNvPr>
          <p:cNvSpPr txBox="1"/>
          <p:nvPr/>
        </p:nvSpPr>
        <p:spPr>
          <a:xfrm>
            <a:off x="-3975" y="4876800"/>
            <a:ext cx="6019800" cy="1754326"/>
          </a:xfrm>
          <a:prstGeom prst="rect">
            <a:avLst/>
          </a:prstGeom>
          <a:noFill/>
        </p:spPr>
        <p:txBody>
          <a:bodyPr wrap="square" rtlCol="0">
            <a:spAutoFit/>
          </a:bodyPr>
          <a:lstStyle/>
          <a:p>
            <a:pPr algn="ctr">
              <a:lnSpc>
                <a:spcPct val="90000"/>
              </a:lnSpc>
            </a:pPr>
            <a:r>
              <a:rPr lang="en-US" sz="2400" b="1" dirty="0"/>
              <a:t>The lawyers at Bear Creek Law LLP recognize that every client and file is unique. The lawyers at Bear Creek Law LLP practice in a wide variety of litigation areas. </a:t>
            </a:r>
          </a:p>
        </p:txBody>
      </p:sp>
      <p:sp>
        <p:nvSpPr>
          <p:cNvPr id="2" name="Rectangle 1">
            <a:extLst>
              <a:ext uri="{FF2B5EF4-FFF2-40B4-BE49-F238E27FC236}">
                <a16:creationId xmlns:a16="http://schemas.microsoft.com/office/drawing/2014/main" id="{DF40E937-1949-4CF6-8935-EDE7A1A183E1}"/>
              </a:ext>
            </a:extLst>
          </p:cNvPr>
          <p:cNvSpPr/>
          <p:nvPr/>
        </p:nvSpPr>
        <p:spPr>
          <a:xfrm>
            <a:off x="0" y="228600"/>
            <a:ext cx="6015824" cy="175432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en-US" sz="5400" b="1" dirty="0">
                <a:ln w="9525">
                  <a:solidFill>
                    <a:schemeClr val="bg1"/>
                  </a:solidFill>
                  <a:prstDash val="solid"/>
                </a:ln>
                <a:solidFill>
                  <a:schemeClr val="tx1"/>
                </a:solidFill>
                <a:effectLst>
                  <a:outerShdw blurRad="38100" dist="38100" dir="2700000" algn="tl">
                    <a:srgbClr val="000000">
                      <a:alpha val="43137"/>
                    </a:srgbClr>
                  </a:outerShdw>
                </a:effectLst>
              </a:rPr>
              <a:t>Bear Creek Law LLP</a:t>
            </a:r>
          </a:p>
        </p:txBody>
      </p:sp>
    </p:spTree>
    <p:extLst>
      <p:ext uri="{BB962C8B-B14F-4D97-AF65-F5344CB8AC3E}">
        <p14:creationId xmlns:p14="http://schemas.microsoft.com/office/powerpoint/2010/main" val="3590204360"/>
      </p:ext>
    </p:extLst>
  </p:cSld>
  <p:clrMapOvr>
    <a:masterClrMapping/>
  </p:clrMapOvr>
  <p:transition spd="slow" advClick="0" advTm="10000">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6" name="Picture 5">
            <a:extLst>
              <a:ext uri="{FF2B5EF4-FFF2-40B4-BE49-F238E27FC236}">
                <a16:creationId xmlns:a16="http://schemas.microsoft.com/office/drawing/2014/main" id="{632E8D94-7498-4EFD-AA07-B07DE0CCA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391" y="1188915"/>
            <a:ext cx="4335785" cy="4943480"/>
          </a:xfrm>
          <a:prstGeom prst="rect">
            <a:avLst/>
          </a:prstGeom>
        </p:spPr>
      </p:pic>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dirty="0"/>
              <a:t>Scott Porter</a:t>
            </a:r>
          </a:p>
        </p:txBody>
      </p:sp>
      <p:pic>
        <p:nvPicPr>
          <p:cNvPr id="15" name="Picture 14">
            <a:extLst>
              <a:ext uri="{FF2B5EF4-FFF2-40B4-BE49-F238E27FC236}">
                <a16:creationId xmlns:a16="http://schemas.microsoft.com/office/drawing/2014/main" id="{C77B4080-9F83-4623-A169-B82BB80695F2}"/>
              </a:ext>
            </a:extLst>
          </p:cNvPr>
          <p:cNvPicPr>
            <a:picLocks noChangeAspect="1"/>
          </p:cNvPicPr>
          <p:nvPr/>
        </p:nvPicPr>
        <p:blipFill rotWithShape="1">
          <a:blip r:embed="rId3">
            <a:extLst>
              <a:ext uri="{28A0092B-C50C-407E-A947-70E740481C1C}">
                <a14:useLocalDpi xmlns:a14="http://schemas.microsoft.com/office/drawing/2010/main" val="0"/>
              </a:ext>
            </a:extLst>
          </a:blip>
          <a:srcRect r="38521"/>
          <a:stretch/>
        </p:blipFill>
        <p:spPr>
          <a:xfrm>
            <a:off x="303212" y="381000"/>
            <a:ext cx="5406850" cy="2514600"/>
          </a:xfrm>
          <a:prstGeom prst="rect">
            <a:avLst/>
          </a:prstGeom>
        </p:spPr>
      </p:pic>
      <p:sp>
        <p:nvSpPr>
          <p:cNvPr id="16" name="TextBox 15">
            <a:extLst>
              <a:ext uri="{FF2B5EF4-FFF2-40B4-BE49-F238E27FC236}">
                <a16:creationId xmlns:a16="http://schemas.microsoft.com/office/drawing/2014/main" id="{5C27E7A7-3587-44D1-94E1-D1D76289B6F5}"/>
              </a:ext>
            </a:extLst>
          </p:cNvPr>
          <p:cNvSpPr txBox="1"/>
          <p:nvPr/>
        </p:nvSpPr>
        <p:spPr>
          <a:xfrm>
            <a:off x="-3976" y="3258403"/>
            <a:ext cx="6019800" cy="424732"/>
          </a:xfrm>
          <a:prstGeom prst="rect">
            <a:avLst/>
          </a:prstGeom>
          <a:noFill/>
        </p:spPr>
        <p:txBody>
          <a:bodyPr wrap="square" rtlCol="0">
            <a:spAutoFit/>
          </a:bodyPr>
          <a:lstStyle/>
          <a:p>
            <a:pPr algn="ctr">
              <a:lnSpc>
                <a:spcPct val="90000"/>
              </a:lnSpc>
            </a:pPr>
            <a:r>
              <a:rPr lang="en-US" sz="2400" dirty="0"/>
              <a:t>“making sense of investing”</a:t>
            </a:r>
          </a:p>
        </p:txBody>
      </p:sp>
      <p:sp>
        <p:nvSpPr>
          <p:cNvPr id="17" name="TextBox 16">
            <a:extLst>
              <a:ext uri="{FF2B5EF4-FFF2-40B4-BE49-F238E27FC236}">
                <a16:creationId xmlns:a16="http://schemas.microsoft.com/office/drawing/2014/main" id="{91BA5D07-E5F4-4FDE-9C69-3670AF44001C}"/>
              </a:ext>
            </a:extLst>
          </p:cNvPr>
          <p:cNvSpPr txBox="1"/>
          <p:nvPr/>
        </p:nvSpPr>
        <p:spPr>
          <a:xfrm>
            <a:off x="-3976" y="5181600"/>
            <a:ext cx="6019800" cy="1421928"/>
          </a:xfrm>
          <a:prstGeom prst="rect">
            <a:avLst/>
          </a:prstGeom>
          <a:noFill/>
        </p:spPr>
        <p:txBody>
          <a:bodyPr wrap="square" rtlCol="0">
            <a:spAutoFit/>
          </a:bodyPr>
          <a:lstStyle/>
          <a:p>
            <a:pPr algn="ctr">
              <a:lnSpc>
                <a:spcPct val="90000"/>
              </a:lnSpc>
            </a:pPr>
            <a:r>
              <a:rPr lang="en-US" sz="2400" b="1" dirty="0"/>
              <a:t>As an Edward Jones financial advisor, I believe it’s important to invest my time to understand what you’re working toward before you invest your money.</a:t>
            </a:r>
          </a:p>
        </p:txBody>
      </p:sp>
    </p:spTree>
    <p:extLst>
      <p:ext uri="{BB962C8B-B14F-4D97-AF65-F5344CB8AC3E}">
        <p14:creationId xmlns:p14="http://schemas.microsoft.com/office/powerpoint/2010/main" val="2295864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10000">
        <p15:prstTrans prst="origami"/>
      </p:transition>
    </mc:Choice>
    <mc:Fallback xmlns="">
      <p:transition spd="slow"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3976" y="1819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6" name="Picture 5">
            <a:extLst>
              <a:ext uri="{FF2B5EF4-FFF2-40B4-BE49-F238E27FC236}">
                <a16:creationId xmlns:a16="http://schemas.microsoft.com/office/drawing/2014/main" id="{632E8D94-7498-4EFD-AA07-B07DE0CCA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684" y="1188349"/>
            <a:ext cx="5071200" cy="4944611"/>
          </a:xfrm>
          <a:prstGeom prst="rect">
            <a:avLst/>
          </a:prstGeom>
        </p:spPr>
      </p:pic>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dirty="0"/>
              <a:t>Matt Johnson</a:t>
            </a:r>
          </a:p>
        </p:txBody>
      </p:sp>
      <p:pic>
        <p:nvPicPr>
          <p:cNvPr id="15" name="Picture 14">
            <a:extLst>
              <a:ext uri="{FF2B5EF4-FFF2-40B4-BE49-F238E27FC236}">
                <a16:creationId xmlns:a16="http://schemas.microsoft.com/office/drawing/2014/main" id="{C77B4080-9F83-4623-A169-B82BB806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446632"/>
            <a:ext cx="5317683" cy="2067968"/>
          </a:xfrm>
          <a:prstGeom prst="rect">
            <a:avLst/>
          </a:prstGeom>
        </p:spPr>
      </p:pic>
      <p:sp>
        <p:nvSpPr>
          <p:cNvPr id="16" name="TextBox 15">
            <a:extLst>
              <a:ext uri="{FF2B5EF4-FFF2-40B4-BE49-F238E27FC236}">
                <a16:creationId xmlns:a16="http://schemas.microsoft.com/office/drawing/2014/main" id="{5C27E7A7-3587-44D1-94E1-D1D76289B6F5}"/>
              </a:ext>
            </a:extLst>
          </p:cNvPr>
          <p:cNvSpPr txBox="1"/>
          <p:nvPr/>
        </p:nvSpPr>
        <p:spPr>
          <a:xfrm>
            <a:off x="0" y="2943035"/>
            <a:ext cx="6015824" cy="424732"/>
          </a:xfrm>
          <a:prstGeom prst="rect">
            <a:avLst/>
          </a:prstGeom>
          <a:noFill/>
        </p:spPr>
        <p:txBody>
          <a:bodyPr wrap="square" rtlCol="0">
            <a:spAutoFit/>
          </a:bodyPr>
          <a:lstStyle/>
          <a:p>
            <a:pPr algn="ctr">
              <a:lnSpc>
                <a:spcPct val="90000"/>
              </a:lnSpc>
            </a:pPr>
            <a:r>
              <a:rPr lang="en-US" sz="2400" dirty="0"/>
              <a:t>“find your dream home now”</a:t>
            </a:r>
          </a:p>
        </p:txBody>
      </p:sp>
      <p:sp>
        <p:nvSpPr>
          <p:cNvPr id="17" name="TextBox 16">
            <a:extLst>
              <a:ext uri="{FF2B5EF4-FFF2-40B4-BE49-F238E27FC236}">
                <a16:creationId xmlns:a16="http://schemas.microsoft.com/office/drawing/2014/main" id="{91BA5D07-E5F4-4FDE-9C69-3670AF44001C}"/>
              </a:ext>
            </a:extLst>
          </p:cNvPr>
          <p:cNvSpPr txBox="1"/>
          <p:nvPr/>
        </p:nvSpPr>
        <p:spPr>
          <a:xfrm>
            <a:off x="23151" y="4648200"/>
            <a:ext cx="6019800" cy="2086725"/>
          </a:xfrm>
          <a:prstGeom prst="rect">
            <a:avLst/>
          </a:prstGeom>
          <a:noFill/>
        </p:spPr>
        <p:txBody>
          <a:bodyPr wrap="square" rtlCol="0">
            <a:spAutoFit/>
          </a:bodyPr>
          <a:lstStyle/>
          <a:p>
            <a:pPr algn="ctr">
              <a:lnSpc>
                <a:spcPct val="90000"/>
              </a:lnSpc>
            </a:pPr>
            <a:r>
              <a:rPr lang="en-US" sz="2400" dirty="0"/>
              <a:t>I will help you complete your financing and inspections, and close on the transaction. My top priority is to make sure that your home buying experience is pleasant, cost-efficient, and successful.</a:t>
            </a:r>
            <a:endParaRPr lang="en-US" sz="2400" b="1" dirty="0"/>
          </a:p>
        </p:txBody>
      </p:sp>
    </p:spTree>
    <p:extLst>
      <p:ext uri="{BB962C8B-B14F-4D97-AF65-F5344CB8AC3E}">
        <p14:creationId xmlns:p14="http://schemas.microsoft.com/office/powerpoint/2010/main" val="1665070052"/>
      </p:ext>
    </p:extLst>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4A69A-F9AC-4E77-A943-B46AD5CFA7B8}"/>
              </a:ext>
            </a:extLst>
          </p:cNvPr>
          <p:cNvSpPr/>
          <p:nvPr/>
        </p:nvSpPr>
        <p:spPr>
          <a:xfrm>
            <a:off x="-13755" y="-103857"/>
            <a:ext cx="6019800" cy="6858000"/>
          </a:xfrm>
          <a:prstGeom prst="rect">
            <a:avLst/>
          </a:prstGeom>
          <a:solidFill>
            <a:schemeClr val="tx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6" name="Picture 5">
            <a:extLst>
              <a:ext uri="{FF2B5EF4-FFF2-40B4-BE49-F238E27FC236}">
                <a16:creationId xmlns:a16="http://schemas.microsoft.com/office/drawing/2014/main" id="{632E8D94-7498-4EFD-AA07-B07DE0CCA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439" y="1066800"/>
            <a:ext cx="5257800" cy="5366151"/>
          </a:xfrm>
          <a:prstGeom prst="rect">
            <a:avLst/>
          </a:prstGeom>
        </p:spPr>
      </p:pic>
      <p:sp>
        <p:nvSpPr>
          <p:cNvPr id="9" name="TextBox 8">
            <a:extLst>
              <a:ext uri="{FF2B5EF4-FFF2-40B4-BE49-F238E27FC236}">
                <a16:creationId xmlns:a16="http://schemas.microsoft.com/office/drawing/2014/main" id="{1A14F002-99F1-4F5B-B330-6BDEFB5C0867}"/>
              </a:ext>
            </a:extLst>
          </p:cNvPr>
          <p:cNvSpPr txBox="1"/>
          <p:nvPr/>
        </p:nvSpPr>
        <p:spPr>
          <a:xfrm>
            <a:off x="6070078" y="228600"/>
            <a:ext cx="6094413" cy="590931"/>
          </a:xfrm>
          <a:prstGeom prst="rect">
            <a:avLst/>
          </a:prstGeom>
          <a:noFill/>
        </p:spPr>
        <p:txBody>
          <a:bodyPr wrap="square" rtlCol="0">
            <a:spAutoFit/>
          </a:bodyPr>
          <a:lstStyle/>
          <a:p>
            <a:pPr algn="ctr">
              <a:lnSpc>
                <a:spcPct val="90000"/>
              </a:lnSpc>
            </a:pPr>
            <a:r>
              <a:rPr lang="en-US" sz="3600" b="1" dirty="0"/>
              <a:t>Chris Erickson</a:t>
            </a:r>
          </a:p>
        </p:txBody>
      </p:sp>
      <p:sp>
        <p:nvSpPr>
          <p:cNvPr id="16" name="TextBox 15">
            <a:extLst>
              <a:ext uri="{FF2B5EF4-FFF2-40B4-BE49-F238E27FC236}">
                <a16:creationId xmlns:a16="http://schemas.microsoft.com/office/drawing/2014/main" id="{5C27E7A7-3587-44D1-94E1-D1D76289B6F5}"/>
              </a:ext>
            </a:extLst>
          </p:cNvPr>
          <p:cNvSpPr txBox="1"/>
          <p:nvPr/>
        </p:nvSpPr>
        <p:spPr>
          <a:xfrm>
            <a:off x="52666" y="2923554"/>
            <a:ext cx="6015824" cy="424732"/>
          </a:xfrm>
          <a:prstGeom prst="rect">
            <a:avLst/>
          </a:prstGeom>
          <a:noFill/>
        </p:spPr>
        <p:txBody>
          <a:bodyPr wrap="square" rtlCol="0">
            <a:spAutoFit/>
          </a:bodyPr>
          <a:lstStyle/>
          <a:p>
            <a:pPr algn="ctr">
              <a:lnSpc>
                <a:spcPct val="90000"/>
              </a:lnSpc>
            </a:pPr>
            <a:r>
              <a:rPr lang="en-US" sz="2400" dirty="0"/>
              <a:t>“helping you see beyond the numbers”</a:t>
            </a:r>
          </a:p>
        </p:txBody>
      </p:sp>
      <p:sp>
        <p:nvSpPr>
          <p:cNvPr id="17" name="TextBox 16">
            <a:extLst>
              <a:ext uri="{FF2B5EF4-FFF2-40B4-BE49-F238E27FC236}">
                <a16:creationId xmlns:a16="http://schemas.microsoft.com/office/drawing/2014/main" id="{91BA5D07-E5F4-4FDE-9C69-3670AF44001C}"/>
              </a:ext>
            </a:extLst>
          </p:cNvPr>
          <p:cNvSpPr txBox="1"/>
          <p:nvPr/>
        </p:nvSpPr>
        <p:spPr>
          <a:xfrm>
            <a:off x="-3975" y="4876800"/>
            <a:ext cx="6019800" cy="1477328"/>
          </a:xfrm>
          <a:prstGeom prst="rect">
            <a:avLst/>
          </a:prstGeom>
          <a:noFill/>
        </p:spPr>
        <p:txBody>
          <a:bodyPr wrap="square" rtlCol="0">
            <a:spAutoFit/>
          </a:bodyPr>
          <a:lstStyle/>
          <a:p>
            <a:pPr algn="ctr">
              <a:lnSpc>
                <a:spcPct val="90000"/>
              </a:lnSpc>
            </a:pPr>
            <a:r>
              <a:rPr lang="en-US" sz="2000" b="1" dirty="0"/>
              <a:t>Vista Bookkeeping &amp; Consulting is a full cycle bookkeeping firm in Langley, BC that will help business owners organize, understand and grow their business so that they see their finances with clarity and freedom from stress.</a:t>
            </a:r>
          </a:p>
        </p:txBody>
      </p:sp>
      <p:sp>
        <p:nvSpPr>
          <p:cNvPr id="3" name="Rectangle 2">
            <a:extLst>
              <a:ext uri="{FF2B5EF4-FFF2-40B4-BE49-F238E27FC236}">
                <a16:creationId xmlns:a16="http://schemas.microsoft.com/office/drawing/2014/main" id="{AFBE4065-6DCF-46D7-A063-380BD7D82097}"/>
              </a:ext>
            </a:extLst>
          </p:cNvPr>
          <p:cNvSpPr/>
          <p:nvPr/>
        </p:nvSpPr>
        <p:spPr>
          <a:xfrm>
            <a:off x="74612" y="176357"/>
            <a:ext cx="5867400" cy="2400657"/>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n-US" sz="5000" dirty="0">
                <a:ln w="0"/>
                <a:solidFill>
                  <a:schemeClr val="tx1"/>
                </a:solidFill>
                <a:effectLst>
                  <a:outerShdw blurRad="38100" dist="19050" dir="2700000" algn="tl" rotWithShape="0">
                    <a:schemeClr val="dk1">
                      <a:alpha val="40000"/>
                    </a:schemeClr>
                  </a:outerShdw>
                </a:effectLst>
              </a:rPr>
              <a:t>Vista </a:t>
            </a:r>
            <a:r>
              <a:rPr lang="en-US" sz="5000" dirty="0" err="1">
                <a:ln w="0"/>
                <a:solidFill>
                  <a:schemeClr val="tx1"/>
                </a:solidFill>
                <a:effectLst>
                  <a:outerShdw blurRad="38100" dist="19050" dir="2700000" algn="tl" rotWithShape="0">
                    <a:schemeClr val="dk1">
                      <a:alpha val="40000"/>
                    </a:schemeClr>
                  </a:outerShdw>
                </a:effectLst>
              </a:rPr>
              <a:t>Bookeeping</a:t>
            </a:r>
            <a:endParaRPr lang="en-US" sz="5000" dirty="0">
              <a:ln w="0"/>
              <a:solidFill>
                <a:schemeClr val="tx1"/>
              </a:solidFill>
              <a:effectLst>
                <a:outerShdw blurRad="38100" dist="19050" dir="2700000" algn="tl" rotWithShape="0">
                  <a:schemeClr val="dk1">
                    <a:alpha val="40000"/>
                  </a:schemeClr>
                </a:outerShdw>
              </a:effectLst>
            </a:endParaRPr>
          </a:p>
          <a:p>
            <a:pPr algn="ctr"/>
            <a:r>
              <a:rPr lang="en-US" sz="5000" dirty="0">
                <a:ln w="0"/>
                <a:solidFill>
                  <a:schemeClr val="tx1"/>
                </a:solidFill>
                <a:effectLst>
                  <a:outerShdw blurRad="38100" dist="19050" dir="2700000" algn="tl" rotWithShape="0">
                    <a:schemeClr val="dk1">
                      <a:alpha val="40000"/>
                    </a:schemeClr>
                  </a:outerShdw>
                </a:effectLst>
              </a:rPr>
              <a:t>&amp;</a:t>
            </a:r>
          </a:p>
          <a:p>
            <a:pPr algn="ctr"/>
            <a:r>
              <a:rPr lang="en-US" sz="5000" dirty="0">
                <a:ln w="0"/>
                <a:solidFill>
                  <a:schemeClr val="tx1"/>
                </a:solidFill>
                <a:effectLst>
                  <a:outerShdw blurRad="38100" dist="19050" dir="2700000" algn="tl" rotWithShape="0">
                    <a:schemeClr val="dk1">
                      <a:alpha val="40000"/>
                    </a:schemeClr>
                  </a:outerShdw>
                </a:effectLst>
              </a:rPr>
              <a:t>Consulting</a:t>
            </a:r>
          </a:p>
        </p:txBody>
      </p:sp>
    </p:spTree>
    <p:extLst>
      <p:ext uri="{BB962C8B-B14F-4D97-AF65-F5344CB8AC3E}">
        <p14:creationId xmlns:p14="http://schemas.microsoft.com/office/powerpoint/2010/main" val="2397838873"/>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sld>
</file>

<file path=ppt/theme/theme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6EE188-8C78-4767-B50A-130BE2873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North American continent presentation (widescreen)</Template>
  <TotalTime>0</TotalTime>
  <Words>685</Words>
  <Application>Microsoft Office PowerPoint</Application>
  <PresentationFormat>Custom</PresentationFormat>
  <Paragraphs>56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Continental North America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2017-04-20T09:15:41Z</dcterms:created>
  <dcterms:modified xsi:type="dcterms:W3CDTF">2017-08-01T09:47:58Z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